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sldIdLst>
    <p:sldId id="256" r:id="rId2"/>
    <p:sldId id="257" r:id="rId3"/>
    <p:sldId id="277" r:id="rId4"/>
    <p:sldId id="259" r:id="rId5"/>
    <p:sldId id="279" r:id="rId6"/>
    <p:sldId id="258" r:id="rId7"/>
    <p:sldId id="271" r:id="rId8"/>
    <p:sldId id="264" r:id="rId9"/>
    <p:sldId id="272" r:id="rId10"/>
    <p:sldId id="273" r:id="rId11"/>
    <p:sldId id="285" r:id="rId12"/>
    <p:sldId id="286" r:id="rId13"/>
    <p:sldId id="260" r:id="rId14"/>
    <p:sldId id="263" r:id="rId15"/>
    <p:sldId id="265" r:id="rId16"/>
    <p:sldId id="274" r:id="rId17"/>
    <p:sldId id="266" r:id="rId18"/>
    <p:sldId id="282" r:id="rId19"/>
    <p:sldId id="283" r:id="rId20"/>
    <p:sldId id="268" r:id="rId21"/>
    <p:sldId id="269" r:id="rId22"/>
    <p:sldId id="284" r:id="rId23"/>
    <p:sldId id="280" r:id="rId24"/>
    <p:sldId id="281" r:id="rId25"/>
    <p:sldId id="275" r:id="rId26"/>
    <p:sldId id="276" r:id="rId27"/>
    <p:sldId id="278" r:id="rId28"/>
    <p:sldId id="270" r:id="rId2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1" d="100"/>
          <a:sy n="71" d="100"/>
        </p:scale>
        <p:origin x="7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uario\Dropbox\Tesis%20Pico\parametrizac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uario\Dropbox\Tesis%20Pico\parametrizacio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salvarnov\Desktop\PRTOTIPO%20BASCULA%20GANADERA\Anexos\Parametrizaci&#243;n.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107502834335055E-2"/>
          <c:y val="0.13748143938255092"/>
          <c:w val="0.85822336113311282"/>
          <c:h val="0.71231236925130037"/>
        </c:manualLayout>
      </c:layout>
      <c:scatterChart>
        <c:scatterStyle val="smoothMarker"/>
        <c:varyColors val="0"/>
        <c:ser>
          <c:idx val="2"/>
          <c:order val="0"/>
          <c:tx>
            <c:v>Promedios</c:v>
          </c:tx>
          <c:spPr>
            <a:ln w="19050" cap="rnd">
              <a:solidFill>
                <a:schemeClr val="accent3"/>
              </a:solidFill>
              <a:round/>
            </a:ln>
            <a:effectLst/>
          </c:spPr>
          <c:marker>
            <c:symbol val="none"/>
          </c:marker>
          <c:trendline>
            <c:spPr>
              <a:ln w="19050" cap="rnd">
                <a:solidFill>
                  <a:schemeClr val="accent3"/>
                </a:solidFill>
                <a:prstDash val="sysDot"/>
              </a:ln>
              <a:effectLst/>
            </c:spPr>
            <c:trendlineType val="poly"/>
            <c:order val="4"/>
            <c:dispRSqr val="1"/>
            <c:dispEq val="1"/>
            <c:trendlineLbl>
              <c:layout>
                <c:manualLayout>
                  <c:x val="-0.13599295988955037"/>
                  <c:y val="1.265164751969533E-2"/>
                </c:manualLayout>
              </c:layout>
              <c:numFmt formatCode="General"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trendlineLbl>
          </c:trendline>
          <c:xVal>
            <c:numRef>
              <c:f>'MEDIDAS DE ADC'!$N$3:$N$29</c:f>
              <c:numCache>
                <c:formatCode>0.00</c:formatCode>
                <c:ptCount val="27"/>
                <c:pt idx="0">
                  <c:v>3.0616666666666665</c:v>
                </c:pt>
                <c:pt idx="1">
                  <c:v>3.081666666666667</c:v>
                </c:pt>
                <c:pt idx="2">
                  <c:v>3.2033333333333331</c:v>
                </c:pt>
                <c:pt idx="3">
                  <c:v>3.3116666666666665</c:v>
                </c:pt>
                <c:pt idx="4">
                  <c:v>3.3966666666666665</c:v>
                </c:pt>
                <c:pt idx="5">
                  <c:v>3.4316666666666666</c:v>
                </c:pt>
                <c:pt idx="6">
                  <c:v>3.55</c:v>
                </c:pt>
                <c:pt idx="7">
                  <c:v>3.6083333333333334</c:v>
                </c:pt>
                <c:pt idx="8">
                  <c:v>3.7850000000000001</c:v>
                </c:pt>
                <c:pt idx="9">
                  <c:v>3.7016666666666662</c:v>
                </c:pt>
                <c:pt idx="10">
                  <c:v>3.753333333333333</c:v>
                </c:pt>
                <c:pt idx="11">
                  <c:v>4.0399999999999991</c:v>
                </c:pt>
                <c:pt idx="12">
                  <c:v>3.9550000000000001</c:v>
                </c:pt>
                <c:pt idx="13">
                  <c:v>4.0449999999999999</c:v>
                </c:pt>
                <c:pt idx="14">
                  <c:v>4.2683333333333335</c:v>
                </c:pt>
                <c:pt idx="15">
                  <c:v>4.1633333333333331</c:v>
                </c:pt>
                <c:pt idx="16">
                  <c:v>4.2066666666666661</c:v>
                </c:pt>
                <c:pt idx="17">
                  <c:v>4.29</c:v>
                </c:pt>
                <c:pt idx="18">
                  <c:v>4.33</c:v>
                </c:pt>
                <c:pt idx="19">
                  <c:v>4.3450000000000006</c:v>
                </c:pt>
                <c:pt idx="20">
                  <c:v>4.4166666666666661</c:v>
                </c:pt>
                <c:pt idx="21">
                  <c:v>4.541666666666667</c:v>
                </c:pt>
                <c:pt idx="22">
                  <c:v>4.6533333333333333</c:v>
                </c:pt>
                <c:pt idx="23">
                  <c:v>4.5816666666666661</c:v>
                </c:pt>
                <c:pt idx="24">
                  <c:v>4.5999999999999996</c:v>
                </c:pt>
                <c:pt idx="25">
                  <c:v>4.6283333333333339</c:v>
                </c:pt>
                <c:pt idx="26">
                  <c:v>4.6550000000000002</c:v>
                </c:pt>
              </c:numCache>
            </c:numRef>
          </c:xVal>
          <c:yVal>
            <c:numRef>
              <c:f>'MEDIDAS DE ADC'!$B$3:$B$29</c:f>
              <c:numCache>
                <c:formatCode>General</c:formatCode>
                <c:ptCount val="27"/>
                <c:pt idx="0">
                  <c:v>0</c:v>
                </c:pt>
                <c:pt idx="1">
                  <c:v>20</c:v>
                </c:pt>
                <c:pt idx="2">
                  <c:v>40</c:v>
                </c:pt>
                <c:pt idx="3">
                  <c:v>60</c:v>
                </c:pt>
                <c:pt idx="4">
                  <c:v>80</c:v>
                </c:pt>
                <c:pt idx="5">
                  <c:v>100</c:v>
                </c:pt>
                <c:pt idx="6">
                  <c:v>150</c:v>
                </c:pt>
                <c:pt idx="7">
                  <c:v>200</c:v>
                </c:pt>
                <c:pt idx="8">
                  <c:v>250</c:v>
                </c:pt>
                <c:pt idx="9">
                  <c:v>300</c:v>
                </c:pt>
                <c:pt idx="10">
                  <c:v>350</c:v>
                </c:pt>
                <c:pt idx="11">
                  <c:v>450</c:v>
                </c:pt>
                <c:pt idx="12">
                  <c:v>550</c:v>
                </c:pt>
                <c:pt idx="13">
                  <c:v>650</c:v>
                </c:pt>
                <c:pt idx="14">
                  <c:v>750</c:v>
                </c:pt>
                <c:pt idx="15">
                  <c:v>850</c:v>
                </c:pt>
                <c:pt idx="16">
                  <c:v>950</c:v>
                </c:pt>
                <c:pt idx="17">
                  <c:v>1087.5999999999999</c:v>
                </c:pt>
                <c:pt idx="18">
                  <c:v>1225.6999999999998</c:v>
                </c:pt>
                <c:pt idx="19">
                  <c:v>1374.1</c:v>
                </c:pt>
                <c:pt idx="20">
                  <c:v>1521.6</c:v>
                </c:pt>
                <c:pt idx="21">
                  <c:v>1669.1</c:v>
                </c:pt>
                <c:pt idx="22">
                  <c:v>1816.6</c:v>
                </c:pt>
                <c:pt idx="23">
                  <c:v>2111.6</c:v>
                </c:pt>
                <c:pt idx="24">
                  <c:v>2406.6</c:v>
                </c:pt>
                <c:pt idx="25">
                  <c:v>2701.6</c:v>
                </c:pt>
                <c:pt idx="26">
                  <c:v>2996.6</c:v>
                </c:pt>
              </c:numCache>
            </c:numRef>
          </c:yVal>
          <c:smooth val="1"/>
        </c:ser>
        <c:dLbls>
          <c:showLegendKey val="0"/>
          <c:showVal val="0"/>
          <c:showCatName val="0"/>
          <c:showSerName val="0"/>
          <c:showPercent val="0"/>
          <c:showBubbleSize val="0"/>
        </c:dLbls>
        <c:axId val="-1859705504"/>
        <c:axId val="-1859703872"/>
      </c:scatterChart>
      <c:valAx>
        <c:axId val="-1859705504"/>
        <c:scaling>
          <c:orientation val="minMax"/>
          <c:max val="4.6499999999999995"/>
          <c:min val="3"/>
        </c:scaling>
        <c:delete val="0"/>
        <c:axPos val="b"/>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03872"/>
        <c:crosses val="autoZero"/>
        <c:crossBetween val="midCat"/>
      </c:valAx>
      <c:valAx>
        <c:axId val="-1859703872"/>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05504"/>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734513250312869E-2"/>
          <c:y val="0.15737979460520732"/>
          <c:w val="0.85851274884362216"/>
          <c:h val="0.74053343964592955"/>
        </c:manualLayout>
      </c:layout>
      <c:scatterChart>
        <c:scatterStyle val="smoothMarker"/>
        <c:varyColors val="0"/>
        <c:ser>
          <c:idx val="2"/>
          <c:order val="0"/>
          <c:tx>
            <c:v>segm1</c:v>
          </c:tx>
          <c:spPr>
            <a:ln w="19050" cap="rnd">
              <a:solidFill>
                <a:schemeClr val="accent3"/>
              </a:solidFill>
              <a:round/>
            </a:ln>
            <a:effectLst/>
          </c:spPr>
          <c:marker>
            <c:symbol val="none"/>
          </c:marker>
          <c:trendline>
            <c:spPr>
              <a:ln w="19050" cap="rnd">
                <a:solidFill>
                  <a:schemeClr val="accent3"/>
                </a:solidFill>
                <a:prstDash val="sysDot"/>
              </a:ln>
              <a:effectLst/>
            </c:spPr>
            <c:trendlineType val="linear"/>
            <c:dispRSqr val="1"/>
            <c:dispEq val="1"/>
            <c:trendlineLbl>
              <c:layout>
                <c:manualLayout>
                  <c:x val="-0.2356384721777342"/>
                  <c:y val="-7.8030296968180909E-2"/>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200" baseline="0" dirty="0"/>
                      <a:t>y = 520,75x - 1641,7</a:t>
                    </a:r>
                    <a:br>
                      <a:rPr lang="en-US" sz="1200" baseline="0" dirty="0"/>
                    </a:br>
                    <a:r>
                      <a:rPr lang="en-US" sz="1200" baseline="0" dirty="0"/>
                      <a:t>R² = 0,8886</a:t>
                    </a:r>
                    <a:endParaRPr lang="en-US" sz="1200" dirty="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rendlineLbl>
          </c:trendline>
          <c:xVal>
            <c:numRef>
              <c:f>'MEDIDAS DE ADC'!$N$3:$N$15</c:f>
              <c:numCache>
                <c:formatCode>0.00</c:formatCode>
                <c:ptCount val="13"/>
                <c:pt idx="0">
                  <c:v>3.0616666666666665</c:v>
                </c:pt>
                <c:pt idx="1">
                  <c:v>3.081666666666667</c:v>
                </c:pt>
                <c:pt idx="2">
                  <c:v>3.2033333333333331</c:v>
                </c:pt>
                <c:pt idx="3">
                  <c:v>3.3116666666666665</c:v>
                </c:pt>
                <c:pt idx="4">
                  <c:v>3.3966666666666665</c:v>
                </c:pt>
                <c:pt idx="5">
                  <c:v>3.4316666666666666</c:v>
                </c:pt>
                <c:pt idx="6">
                  <c:v>3.55</c:v>
                </c:pt>
                <c:pt idx="7">
                  <c:v>3.6083333333333334</c:v>
                </c:pt>
                <c:pt idx="8">
                  <c:v>3.7850000000000001</c:v>
                </c:pt>
                <c:pt idx="9">
                  <c:v>3.7016666666666662</c:v>
                </c:pt>
                <c:pt idx="10">
                  <c:v>3.753333333333333</c:v>
                </c:pt>
                <c:pt idx="11">
                  <c:v>4.0399999999999991</c:v>
                </c:pt>
                <c:pt idx="12">
                  <c:v>3.9550000000000001</c:v>
                </c:pt>
              </c:numCache>
            </c:numRef>
          </c:xVal>
          <c:yVal>
            <c:numRef>
              <c:f>'MEDIDAS DE ADC'!$B$3:$B$15</c:f>
              <c:numCache>
                <c:formatCode>General</c:formatCode>
                <c:ptCount val="13"/>
                <c:pt idx="0">
                  <c:v>0</c:v>
                </c:pt>
                <c:pt idx="1">
                  <c:v>20</c:v>
                </c:pt>
                <c:pt idx="2">
                  <c:v>40</c:v>
                </c:pt>
                <c:pt idx="3">
                  <c:v>60</c:v>
                </c:pt>
                <c:pt idx="4">
                  <c:v>80</c:v>
                </c:pt>
                <c:pt idx="5">
                  <c:v>100</c:v>
                </c:pt>
                <c:pt idx="6">
                  <c:v>150</c:v>
                </c:pt>
                <c:pt idx="7">
                  <c:v>200</c:v>
                </c:pt>
                <c:pt idx="8">
                  <c:v>250</c:v>
                </c:pt>
                <c:pt idx="9">
                  <c:v>300</c:v>
                </c:pt>
                <c:pt idx="10">
                  <c:v>350</c:v>
                </c:pt>
                <c:pt idx="11">
                  <c:v>450</c:v>
                </c:pt>
                <c:pt idx="12">
                  <c:v>550</c:v>
                </c:pt>
              </c:numCache>
            </c:numRef>
          </c:yVal>
          <c:smooth val="1"/>
        </c:ser>
        <c:ser>
          <c:idx val="0"/>
          <c:order val="1"/>
          <c:tx>
            <c:v>seg2</c:v>
          </c:tx>
          <c:spPr>
            <a:ln w="19050" cap="rnd">
              <a:solidFill>
                <a:schemeClr val="accent1"/>
              </a:solidFill>
              <a:round/>
            </a:ln>
            <a:effectLst/>
          </c:spPr>
          <c:marker>
            <c:symbol val="none"/>
          </c:marker>
          <c:trendline>
            <c:spPr>
              <a:ln w="19050" cap="rnd">
                <a:solidFill>
                  <a:schemeClr val="accent1"/>
                </a:solidFill>
                <a:prstDash val="sysDot"/>
              </a:ln>
              <a:effectLst/>
            </c:spPr>
            <c:trendlineType val="linear"/>
            <c:dispRSqr val="1"/>
            <c:dispEq val="1"/>
            <c:trendlineLbl>
              <c:layout>
                <c:manualLayout>
                  <c:x val="-0.26886603066449583"/>
                  <c:y val="9.7465766221187147E-2"/>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200" baseline="0" dirty="0"/>
                      <a:t>y = 2216,5x - 8354,1</a:t>
                    </a:r>
                    <a:br>
                      <a:rPr lang="en-US" sz="1200" baseline="0" dirty="0"/>
                    </a:br>
                    <a:r>
                      <a:rPr lang="en-US" sz="1200" baseline="0" dirty="0"/>
                      <a:t>R² = 0,8924</a:t>
                    </a:r>
                    <a:endParaRPr lang="en-US" sz="1200" dirty="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rendlineLbl>
          </c:trendline>
          <c:xVal>
            <c:numRef>
              <c:f>'MEDIDAS DE ADC'!$N$15:$N$26</c:f>
              <c:numCache>
                <c:formatCode>0.00</c:formatCode>
                <c:ptCount val="12"/>
                <c:pt idx="0">
                  <c:v>3.9550000000000001</c:v>
                </c:pt>
                <c:pt idx="1">
                  <c:v>4.0449999999999999</c:v>
                </c:pt>
                <c:pt idx="2">
                  <c:v>4.2683333333333335</c:v>
                </c:pt>
                <c:pt idx="3">
                  <c:v>4.1633333333333331</c:v>
                </c:pt>
                <c:pt idx="4">
                  <c:v>4.2066666666666661</c:v>
                </c:pt>
                <c:pt idx="5">
                  <c:v>4.29</c:v>
                </c:pt>
                <c:pt idx="6">
                  <c:v>4.33</c:v>
                </c:pt>
                <c:pt idx="7">
                  <c:v>4.3450000000000006</c:v>
                </c:pt>
                <c:pt idx="8">
                  <c:v>4.4166666666666661</c:v>
                </c:pt>
                <c:pt idx="9">
                  <c:v>4.541666666666667</c:v>
                </c:pt>
                <c:pt idx="10">
                  <c:v>4.6533333333333333</c:v>
                </c:pt>
                <c:pt idx="11">
                  <c:v>4.5816666666666661</c:v>
                </c:pt>
              </c:numCache>
            </c:numRef>
          </c:xVal>
          <c:yVal>
            <c:numRef>
              <c:f>'MEDIDAS DE ADC'!$B$15:$B$26</c:f>
              <c:numCache>
                <c:formatCode>General</c:formatCode>
                <c:ptCount val="12"/>
                <c:pt idx="0">
                  <c:v>550</c:v>
                </c:pt>
                <c:pt idx="1">
                  <c:v>650</c:v>
                </c:pt>
                <c:pt idx="2">
                  <c:v>750</c:v>
                </c:pt>
                <c:pt idx="3">
                  <c:v>850</c:v>
                </c:pt>
                <c:pt idx="4">
                  <c:v>950</c:v>
                </c:pt>
                <c:pt idx="5">
                  <c:v>1087.5999999999999</c:v>
                </c:pt>
                <c:pt idx="6">
                  <c:v>1225.6999999999998</c:v>
                </c:pt>
                <c:pt idx="7">
                  <c:v>1374.1</c:v>
                </c:pt>
                <c:pt idx="8">
                  <c:v>1521.6</c:v>
                </c:pt>
                <c:pt idx="9">
                  <c:v>1669.1</c:v>
                </c:pt>
                <c:pt idx="10">
                  <c:v>1816.6</c:v>
                </c:pt>
                <c:pt idx="11">
                  <c:v>2111.6</c:v>
                </c:pt>
              </c:numCache>
            </c:numRef>
          </c:yVal>
          <c:smooth val="1"/>
        </c:ser>
        <c:ser>
          <c:idx val="1"/>
          <c:order val="2"/>
          <c:tx>
            <c:v>Seg3</c:v>
          </c:tx>
          <c:spPr>
            <a:ln w="19050" cap="rnd">
              <a:solidFill>
                <a:schemeClr val="accent2"/>
              </a:solidFill>
              <a:round/>
            </a:ln>
            <a:effectLst/>
          </c:spPr>
          <c:marker>
            <c:symbol val="none"/>
          </c:marker>
          <c:trendline>
            <c:spPr>
              <a:ln w="19050" cap="rnd">
                <a:solidFill>
                  <a:schemeClr val="accent2"/>
                </a:solidFill>
                <a:prstDash val="sysDot"/>
              </a:ln>
              <a:effectLst/>
            </c:spPr>
            <c:trendlineType val="linear"/>
            <c:dispRSqr val="1"/>
            <c:dispEq val="1"/>
            <c:trendlineLbl>
              <c:layout>
                <c:manualLayout>
                  <c:x val="-0.11151103163134114"/>
                  <c:y val="-4.6917472578359598E-2"/>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200" baseline="0" dirty="0"/>
                      <a:t>y = 11787x - 51857</a:t>
                    </a:r>
                    <a:br>
                      <a:rPr lang="en-US" sz="1200" baseline="0" dirty="0"/>
                    </a:br>
                    <a:r>
                      <a:rPr lang="en-US" sz="1200" baseline="0" dirty="0"/>
                      <a:t>R² = 0,9922</a:t>
                    </a:r>
                    <a:endParaRPr lang="en-US" sz="1200" dirty="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rendlineLbl>
          </c:trendline>
          <c:xVal>
            <c:numRef>
              <c:f>'MEDIDAS DE ADC'!$N$26:$N$29</c:f>
              <c:numCache>
                <c:formatCode>0.00</c:formatCode>
                <c:ptCount val="4"/>
                <c:pt idx="0">
                  <c:v>4.5816666666666661</c:v>
                </c:pt>
                <c:pt idx="1">
                  <c:v>4.5999999999999996</c:v>
                </c:pt>
                <c:pt idx="2">
                  <c:v>4.6283333333333339</c:v>
                </c:pt>
                <c:pt idx="3">
                  <c:v>4.6550000000000002</c:v>
                </c:pt>
              </c:numCache>
            </c:numRef>
          </c:xVal>
          <c:yVal>
            <c:numRef>
              <c:f>'MEDIDAS DE ADC'!$B$26:$B$29</c:f>
              <c:numCache>
                <c:formatCode>General</c:formatCode>
                <c:ptCount val="4"/>
                <c:pt idx="0">
                  <c:v>2111.6</c:v>
                </c:pt>
                <c:pt idx="1">
                  <c:v>2406.6</c:v>
                </c:pt>
                <c:pt idx="2">
                  <c:v>2701.6</c:v>
                </c:pt>
                <c:pt idx="3">
                  <c:v>2996.6</c:v>
                </c:pt>
              </c:numCache>
            </c:numRef>
          </c:yVal>
          <c:smooth val="1"/>
        </c:ser>
        <c:dLbls>
          <c:showLegendKey val="0"/>
          <c:showVal val="0"/>
          <c:showCatName val="0"/>
          <c:showSerName val="0"/>
          <c:showPercent val="0"/>
          <c:showBubbleSize val="0"/>
        </c:dLbls>
        <c:axId val="-1859704416"/>
        <c:axId val="-1859700608"/>
      </c:scatterChart>
      <c:valAx>
        <c:axId val="-1859704416"/>
        <c:scaling>
          <c:orientation val="minMax"/>
          <c:max val="4.7"/>
          <c:min val="3"/>
        </c:scaling>
        <c:delete val="0"/>
        <c:axPos val="b"/>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00608"/>
        <c:crosses val="autoZero"/>
        <c:crossBetween val="midCat"/>
      </c:valAx>
      <c:valAx>
        <c:axId val="-1859700608"/>
        <c:scaling>
          <c:orientation val="minMax"/>
          <c:max val="3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04416"/>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061672399138931E-2"/>
          <c:y val="3.5584334347043223E-2"/>
          <c:w val="0.87155555202516466"/>
          <c:h val="0.84788467593563854"/>
        </c:manualLayout>
      </c:layout>
      <c:scatterChart>
        <c:scatterStyle val="smoothMarker"/>
        <c:varyColors val="0"/>
        <c:ser>
          <c:idx val="0"/>
          <c:order val="0"/>
          <c:tx>
            <c:strRef>
              <c:f>'CELDA DE CARGA TIPO VIGA'!$B$1</c:f>
              <c:strCache>
                <c:ptCount val="1"/>
                <c:pt idx="0">
                  <c:v>peso real</c:v>
                </c:pt>
              </c:strCache>
            </c:strRef>
          </c:tx>
          <c:spPr>
            <a:ln w="19050" cap="rnd">
              <a:solidFill>
                <a:schemeClr val="accent1"/>
              </a:solidFill>
              <a:round/>
            </a:ln>
            <a:effectLst/>
          </c:spPr>
          <c:marker>
            <c:symbol val="none"/>
          </c:marker>
          <c:trendline>
            <c:spPr>
              <a:ln w="19050" cap="rnd">
                <a:solidFill>
                  <a:schemeClr val="accent1"/>
                </a:solidFill>
                <a:prstDash val="sysDot"/>
              </a:ln>
              <a:effectLst/>
            </c:spPr>
            <c:trendlineType val="linear"/>
            <c:dispRSqr val="1"/>
            <c:dispEq val="1"/>
            <c:trendlineLbl>
              <c:layout>
                <c:manualLayout>
                  <c:x val="-0.38869507848850243"/>
                  <c:y val="0.16108784027135925"/>
                </c:manualLayout>
              </c:layout>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1600" baseline="0" dirty="0"/>
                      <a:t>y = 6,3204x + 1,8184</a:t>
                    </a:r>
                    <a:br>
                      <a:rPr lang="en-US" sz="1600" baseline="0" dirty="0"/>
                    </a:br>
                    <a:r>
                      <a:rPr lang="en-US" sz="1600" baseline="0" dirty="0"/>
                      <a:t>R² = 0,9985</a:t>
                    </a:r>
                    <a:endParaRPr lang="en-US" sz="1600" dirty="0"/>
                  </a:p>
                </c:rich>
              </c:tx>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rendlineLbl>
          </c:trendline>
          <c:xVal>
            <c:numRef>
              <c:f>'CELDA DE CARGA TIPO VIGA'!$A$2:$A$25</c:f>
              <c:numCache>
                <c:formatCode>General</c:formatCode>
                <c:ptCount val="24"/>
                <c:pt idx="0">
                  <c:v>4.82</c:v>
                </c:pt>
                <c:pt idx="1">
                  <c:v>5.19</c:v>
                </c:pt>
                <c:pt idx="2">
                  <c:v>9.6</c:v>
                </c:pt>
                <c:pt idx="3">
                  <c:v>9.76</c:v>
                </c:pt>
                <c:pt idx="4">
                  <c:v>9.7799999999999994</c:v>
                </c:pt>
                <c:pt idx="5">
                  <c:v>14.648</c:v>
                </c:pt>
                <c:pt idx="6">
                  <c:v>14.65</c:v>
                </c:pt>
                <c:pt idx="7">
                  <c:v>19.53</c:v>
                </c:pt>
                <c:pt idx="8">
                  <c:v>24.414400000000001</c:v>
                </c:pt>
                <c:pt idx="9">
                  <c:v>29.6</c:v>
                </c:pt>
                <c:pt idx="10">
                  <c:v>39.06</c:v>
                </c:pt>
                <c:pt idx="11">
                  <c:v>48.6</c:v>
                </c:pt>
                <c:pt idx="12">
                  <c:v>53.71</c:v>
                </c:pt>
                <c:pt idx="13">
                  <c:v>63.47</c:v>
                </c:pt>
                <c:pt idx="14">
                  <c:v>68.900000000000006</c:v>
                </c:pt>
                <c:pt idx="15">
                  <c:v>78.12</c:v>
                </c:pt>
                <c:pt idx="16">
                  <c:v>87.4</c:v>
                </c:pt>
                <c:pt idx="17">
                  <c:v>92.8</c:v>
                </c:pt>
                <c:pt idx="18">
                  <c:v>102.54</c:v>
                </c:pt>
                <c:pt idx="19">
                  <c:v>108.9</c:v>
                </c:pt>
                <c:pt idx="20">
                  <c:v>117.18</c:v>
                </c:pt>
                <c:pt idx="21">
                  <c:v>126.8</c:v>
                </c:pt>
                <c:pt idx="22">
                  <c:v>131.6</c:v>
                </c:pt>
                <c:pt idx="23">
                  <c:v>146.47999999999999</c:v>
                </c:pt>
              </c:numCache>
            </c:numRef>
          </c:xVal>
          <c:yVal>
            <c:numRef>
              <c:f>'CELDA DE CARGA TIPO VIGA'!$B$2:$B$25</c:f>
              <c:numCache>
                <c:formatCode>General</c:formatCode>
                <c:ptCount val="24"/>
                <c:pt idx="0">
                  <c:v>20</c:v>
                </c:pt>
                <c:pt idx="1">
                  <c:v>40</c:v>
                </c:pt>
                <c:pt idx="2">
                  <c:v>50</c:v>
                </c:pt>
                <c:pt idx="3">
                  <c:v>60</c:v>
                </c:pt>
                <c:pt idx="4">
                  <c:v>70</c:v>
                </c:pt>
                <c:pt idx="5">
                  <c:v>90</c:v>
                </c:pt>
                <c:pt idx="6">
                  <c:v>100</c:v>
                </c:pt>
                <c:pt idx="7">
                  <c:v>120</c:v>
                </c:pt>
                <c:pt idx="8">
                  <c:v>150</c:v>
                </c:pt>
                <c:pt idx="9">
                  <c:v>200</c:v>
                </c:pt>
                <c:pt idx="10">
                  <c:v>250</c:v>
                </c:pt>
                <c:pt idx="11">
                  <c:v>300</c:v>
                </c:pt>
                <c:pt idx="12">
                  <c:v>350</c:v>
                </c:pt>
                <c:pt idx="13">
                  <c:v>400</c:v>
                </c:pt>
                <c:pt idx="14">
                  <c:v>450</c:v>
                </c:pt>
                <c:pt idx="15">
                  <c:v>500</c:v>
                </c:pt>
                <c:pt idx="16">
                  <c:v>550</c:v>
                </c:pt>
                <c:pt idx="17">
                  <c:v>600</c:v>
                </c:pt>
                <c:pt idx="18">
                  <c:v>650</c:v>
                </c:pt>
                <c:pt idx="19">
                  <c:v>700</c:v>
                </c:pt>
                <c:pt idx="20">
                  <c:v>750</c:v>
                </c:pt>
                <c:pt idx="21">
                  <c:v>800</c:v>
                </c:pt>
                <c:pt idx="22">
                  <c:v>850</c:v>
                </c:pt>
                <c:pt idx="23">
                  <c:v>890</c:v>
                </c:pt>
              </c:numCache>
            </c:numRef>
          </c:yVal>
          <c:smooth val="1"/>
        </c:ser>
        <c:dLbls>
          <c:showLegendKey val="0"/>
          <c:showVal val="0"/>
          <c:showCatName val="0"/>
          <c:showSerName val="0"/>
          <c:showPercent val="0"/>
          <c:showBubbleSize val="0"/>
        </c:dLbls>
        <c:axId val="-1859710944"/>
        <c:axId val="-1859703328"/>
      </c:scatterChart>
      <c:valAx>
        <c:axId val="-18597109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03328"/>
        <c:crosses val="autoZero"/>
        <c:crossBetween val="midCat"/>
      </c:valAx>
      <c:valAx>
        <c:axId val="-1859703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85971094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E518F439-23DB-46F8-90A9-B5A8C90270F3}" type="datetimeFigureOut">
              <a:rPr lang="es-CO" smtClean="0"/>
              <a:t>01/11/2017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2470861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518F439-23DB-46F8-90A9-B5A8C90270F3}" type="datetimeFigureOut">
              <a:rPr lang="es-CO" smtClean="0"/>
              <a:t>01/11/2017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2157410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518F439-23DB-46F8-90A9-B5A8C90270F3}" type="datetimeFigureOut">
              <a:rPr lang="es-CO" smtClean="0"/>
              <a:t>01/11/2017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2932707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518F439-23DB-46F8-90A9-B5A8C90270F3}" type="datetimeFigureOut">
              <a:rPr lang="es-CO" smtClean="0"/>
              <a:t>01/11/2017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2334845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E518F439-23DB-46F8-90A9-B5A8C90270F3}" type="datetimeFigureOut">
              <a:rPr lang="es-CO" smtClean="0"/>
              <a:t>01/11/2017</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3250353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E518F439-23DB-46F8-90A9-B5A8C90270F3}" type="datetimeFigureOut">
              <a:rPr lang="es-CO" smtClean="0"/>
              <a:t>01/11/2017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414807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E518F439-23DB-46F8-90A9-B5A8C90270F3}" type="datetimeFigureOut">
              <a:rPr lang="es-CO" smtClean="0"/>
              <a:t>01/11/2017</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1964321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E518F439-23DB-46F8-90A9-B5A8C90270F3}" type="datetimeFigureOut">
              <a:rPr lang="es-CO" smtClean="0"/>
              <a:t>01/11/2017</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812105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518F439-23DB-46F8-90A9-B5A8C90270F3}" type="datetimeFigureOut">
              <a:rPr lang="es-CO" smtClean="0"/>
              <a:t>01/11/2017</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1612141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518F439-23DB-46F8-90A9-B5A8C90270F3}" type="datetimeFigureOut">
              <a:rPr lang="es-CO" smtClean="0"/>
              <a:t>01/11/2017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3820413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518F439-23DB-46F8-90A9-B5A8C90270F3}" type="datetimeFigureOut">
              <a:rPr lang="es-CO" smtClean="0"/>
              <a:t>01/11/2017</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127F8607-9C37-45FC-8F4D-521328706424}" type="slidenum">
              <a:rPr lang="es-CO" smtClean="0"/>
              <a:t>‹Nº›</a:t>
            </a:fld>
            <a:endParaRPr lang="es-CO"/>
          </a:p>
        </p:txBody>
      </p:sp>
    </p:spTree>
    <p:extLst>
      <p:ext uri="{BB962C8B-B14F-4D97-AF65-F5344CB8AC3E}">
        <p14:creationId xmlns:p14="http://schemas.microsoft.com/office/powerpoint/2010/main" val="3693863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18F439-23DB-46F8-90A9-B5A8C90270F3}" type="datetimeFigureOut">
              <a:rPr lang="es-CO" smtClean="0"/>
              <a:t>01/11/2017</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7F8607-9C37-45FC-8F4D-521328706424}" type="slidenum">
              <a:rPr lang="es-CO" smtClean="0"/>
              <a:t>‹Nº›</a:t>
            </a:fld>
            <a:endParaRPr lang="es-CO"/>
          </a:p>
        </p:txBody>
      </p:sp>
    </p:spTree>
    <p:extLst>
      <p:ext uri="{BB962C8B-B14F-4D97-AF65-F5344CB8AC3E}">
        <p14:creationId xmlns:p14="http://schemas.microsoft.com/office/powerpoint/2010/main" val="3894993353"/>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pn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731520"/>
            <a:ext cx="9144000" cy="2778443"/>
          </a:xfrm>
        </p:spPr>
        <p:txBody>
          <a:bodyPr>
            <a:normAutofit/>
          </a:bodyPr>
          <a:lstStyle/>
          <a:p>
            <a:r>
              <a:rPr lang="es-CO" sz="4800" dirty="0" smtClean="0"/>
              <a:t>PROTOTIPO ELECTRONICO DE UNA BÁSCULA GANADERA</a:t>
            </a:r>
            <a:endParaRPr lang="es-CO" sz="4800" dirty="0"/>
          </a:p>
        </p:txBody>
      </p:sp>
      <p:sp>
        <p:nvSpPr>
          <p:cNvPr id="3" name="Subtítulo 2"/>
          <p:cNvSpPr>
            <a:spLocks noGrp="1"/>
          </p:cNvSpPr>
          <p:nvPr>
            <p:ph type="subTitle" idx="1"/>
          </p:nvPr>
        </p:nvSpPr>
        <p:spPr>
          <a:xfrm>
            <a:off x="1524000" y="4137660"/>
            <a:ext cx="9144000" cy="2288898"/>
          </a:xfrm>
        </p:spPr>
        <p:txBody>
          <a:bodyPr>
            <a:normAutofit/>
          </a:bodyPr>
          <a:lstStyle/>
          <a:p>
            <a:r>
              <a:rPr lang="es-CO" dirty="0" smtClean="0"/>
              <a:t>Diego Silva Pico</a:t>
            </a:r>
          </a:p>
          <a:p>
            <a:endParaRPr lang="es-CO" dirty="0"/>
          </a:p>
          <a:p>
            <a:r>
              <a:rPr lang="es-CO" dirty="0" smtClean="0"/>
              <a:t>Tutores: </a:t>
            </a:r>
            <a:r>
              <a:rPr lang="es-CO" dirty="0" err="1"/>
              <a:t>Msc</a:t>
            </a:r>
            <a:r>
              <a:rPr lang="es-CO" dirty="0"/>
              <a:t>. Camilo Ernesto Pardo </a:t>
            </a:r>
            <a:r>
              <a:rPr lang="es-CO" dirty="0" err="1"/>
              <a:t>Beainy</a:t>
            </a:r>
            <a:endParaRPr lang="es-CO" dirty="0"/>
          </a:p>
          <a:p>
            <a:r>
              <a:rPr lang="es-CO" dirty="0" err="1"/>
              <a:t>Msc</a:t>
            </a:r>
            <a:r>
              <a:rPr lang="es-CO" dirty="0"/>
              <a:t>. Oscar Eduardo Umaña Méndez</a:t>
            </a:r>
          </a:p>
          <a:p>
            <a:endParaRPr lang="es-CO" dirty="0"/>
          </a:p>
        </p:txBody>
      </p:sp>
      <p:pic>
        <p:nvPicPr>
          <p:cNvPr id="5" name="Imagen 4"/>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668000" y="103823"/>
            <a:ext cx="1366203" cy="1233297"/>
          </a:xfrm>
          <a:prstGeom prst="rect">
            <a:avLst/>
          </a:prstGeom>
          <a:noFill/>
          <a:ln w="9525">
            <a:noFill/>
            <a:miter lim="800000"/>
            <a:headEnd/>
            <a:tailEnd/>
          </a:ln>
        </p:spPr>
      </p:pic>
    </p:spTree>
    <p:extLst>
      <p:ext uri="{BB962C8B-B14F-4D97-AF65-F5344CB8AC3E}">
        <p14:creationId xmlns:p14="http://schemas.microsoft.com/office/powerpoint/2010/main" val="103924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
            <a:ext cx="10515600" cy="2086377"/>
          </a:xfrm>
        </p:spPr>
        <p:txBody>
          <a:bodyPr>
            <a:normAutofit/>
          </a:bodyPr>
          <a:lstStyle/>
          <a:p>
            <a:pPr algn="ctr"/>
            <a:r>
              <a:rPr lang="es-CO" dirty="0" smtClean="0"/>
              <a:t>CELDA DE CARGA TIPO VIGA</a:t>
            </a:r>
            <a:endParaRPr lang="es-CO" dirty="0"/>
          </a:p>
        </p:txBody>
      </p:sp>
      <p:pic>
        <p:nvPicPr>
          <p:cNvPr id="4" name="Imagen 3"/>
          <p:cNvPicPr>
            <a:picLocks noChangeAspect="1"/>
          </p:cNvPicPr>
          <p:nvPr/>
        </p:nvPicPr>
        <p:blipFill>
          <a:blip r:embed="rId2"/>
          <a:stretch>
            <a:fillRect/>
          </a:stretch>
        </p:blipFill>
        <p:spPr>
          <a:xfrm>
            <a:off x="1857071" y="1861291"/>
            <a:ext cx="3182390" cy="2082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5" name="Gráfico 4"/>
          <p:cNvGraphicFramePr>
            <a:graphicFrameLocks/>
          </p:cNvGraphicFramePr>
          <p:nvPr>
            <p:extLst>
              <p:ext uri="{D42A27DB-BD31-4B8C-83A1-F6EECF244321}">
                <p14:modId xmlns:p14="http://schemas.microsoft.com/office/powerpoint/2010/main" val="1011174390"/>
              </p:ext>
            </p:extLst>
          </p:nvPr>
        </p:nvGraphicFramePr>
        <p:xfrm>
          <a:off x="5936566" y="2046920"/>
          <a:ext cx="4649868" cy="2122284"/>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p:cNvPicPr/>
          <p:nvPr/>
        </p:nvPicPr>
        <p:blipFill>
          <a:blip r:embed="rId4">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1026" name="Picture 2" descr="https://lh3.googleusercontent.com/XfbXIbTI2JS_tQCYdqwuSmkxshvUgZmCD6M4paVZynrpS21-0BzR74W5nE9Ws7zG_ykCN1Os347FGCSUw9QQ-2GEeVDr7Cc2qQwoX_KLHtwp0RjZ4cRoVm-fznDEZaLyeVft5F0ylI3PxlhlKfDiIPisVCv3CxFflxaRE13cxyyrTPvizI_fsZNAxOEg50XlGcQa3hNI8JCR5P5loxQnULvu21nm2HknyEls-v6ZtBSfQBKJ4m7fC185f5RsiP-2w69LxYc7Yt9zdbbiko61qobb-6iSr449nvxVZm68dV0Ru9gP9mMs7Tx5cP3AK2zZZ8oz-M7csmS8LRDNCjLX51QBOPtXNsBBOOr0PvSWPlFviQQkmARME_fLElwsurkLro1uYCts1hWF6oILAe4bFct9RotoTdEaApkXd2J6ucacwqHm4if4UYPwMAg6GIDM5oGRl_DCCdoIyyx3AcoJFt1ZKBPSa5tqrdiykbNTnB9N9cMv3zxoGgGdQnSfLtR5ffs4qJB7sI_LWEVvEwBr3VeiJTpq8KvxMw1ofC4_Az6TXOXEgkV0CRw145MY1Qj24mO9l1LhDRimgVanIgzNVRKlij-sEZQI3-56ZtJDKA=w883-h662-no"/>
          <p:cNvPicPr>
            <a:picLocks noChangeAspect="1" noChangeArrowheads="1"/>
          </p:cNvPicPr>
          <p:nvPr/>
        </p:nvPicPr>
        <p:blipFill rotWithShape="1">
          <a:blip r:embed="rId5">
            <a:extLst>
              <a:ext uri="{28A0092B-C50C-407E-A947-70E740481C1C}">
                <a14:useLocalDpi xmlns:a14="http://schemas.microsoft.com/office/drawing/2010/main" val="0"/>
              </a:ext>
            </a:extLst>
          </a:blip>
          <a:srcRect l="42094" t="20430" b="42114"/>
          <a:stretch/>
        </p:blipFill>
        <p:spPr bwMode="auto">
          <a:xfrm>
            <a:off x="6519338" y="4522636"/>
            <a:ext cx="3606918" cy="1749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s://lh3.googleusercontent.com/OcBCkSie8fay8V7J-sUfcvRqmYXixSA7_j1zIUYQp6Ka0Ne1GYimQQ3EV-7ae4Bvdyhno_OU4lbxcBGQWVrigKAr9zhTwf1f4FbWwOwxQyrmz1hDxsMgH1RYTOvvRUjWzbNHHdXKq1aA40lSYQHx56r4nxDE8o7WEpjCwpMoC5vZn-AMwTznszRLDOYnf7MvET_jWCFHSYb0Y8InzBK0Mzzw3lkVy4dviUBeqmUa9WjoySXZfKpAoFou8-lM2Afd-QOK3SqRfxTXQMxTUYxIkJlVHCH1QGBey5XvK0jCfwm4qsPC7JsHjBZTKhZXGS-fXS4W4LW5kNsYmKDJV7k6w1MQGXmESVKF2CYf0eGWiErMwKjkooDFqTonwpxZxvxKYXeCw5of1KFobtf9raw8-Y56WK3bwzDcwUzuclCXwQMEUuTEkjbwdtFKPqgl_4dPd_aabvtpXDBihv6dLRsTxNlaO06MHmimgXARdcz-hazWySMedM6MqEMV7xLWTdmDPrkP61SujmFCsACOuzC3b0NthQgG9lCcwBdaOeDb7P84NzYGVY4lw6QCENY_c3xSEwXBck3_hzrUAQa6-pvrXoFmVPk_y-NyzgDKWjDf2A=w497-h662-no"/>
          <p:cNvPicPr>
            <a:picLocks noChangeAspect="1" noChangeArrowheads="1"/>
          </p:cNvPicPr>
          <p:nvPr/>
        </p:nvPicPr>
        <p:blipFill rotWithShape="1">
          <a:blip r:embed="rId6">
            <a:extLst>
              <a:ext uri="{28A0092B-C50C-407E-A947-70E740481C1C}">
                <a14:useLocalDpi xmlns:a14="http://schemas.microsoft.com/office/drawing/2010/main" val="0"/>
              </a:ext>
            </a:extLst>
          </a:blip>
          <a:srcRect l="20528" t="4457" r="23194" b="14335"/>
          <a:stretch/>
        </p:blipFill>
        <p:spPr bwMode="auto">
          <a:xfrm>
            <a:off x="2588458" y="4146324"/>
            <a:ext cx="1659987" cy="25017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166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PATRÓN DE MEDIDA </a:t>
            </a:r>
            <a:endParaRPr lang="es-CO" dirty="0"/>
          </a:p>
        </p:txBody>
      </p:sp>
      <p:pic>
        <p:nvPicPr>
          <p:cNvPr id="2050" name="Picture 2" descr="https://lh3.googleusercontent.com/Zbslc2iLamY7JShjxtByo0wP8FqGqP3rnZ2sTIllecum-3X-i6KTm6GZ-3dRb1O1cN9Rvjw62zaJSuVqY5SbDRLw5clVThunEwDRordNyoZUxnCWk8QW404yB-ZaS80hzTnvFM1fcp1uumm63fdEMI0eiYsOUyoCZxUV9tGyt61k4BrG5a6hNhIXhFJuFRz6rTwgHIAhu0sap2nON4sYQWe7prRVysIrqE5Dy6UIRuxGfe3nEmslfssf0JvNMvBfzw75C26JBx0R7xxJ8T1CZrhCgrkmbib0JuRN_r6U44WwX0mlTZTDPrcOqgnvOPdJ4Nj1ip2IV30iXJCljd5yJmaP8kNK5e6wfhrAoHeSfGgA0QaqAiaU6bw0dYB3drh5ErTkYG3UcdzNIG4OSVGXAWI8z9Hg0ZgDxUsClH8FiI54eQRSziUaquNAZoCmvEYRwuQLCr4JR_JhRY0RtqM6oYdc3r_Rb-02Bv6HEeEwZcFoIfWc8PBTtpRTOswUaTT0Q_syOS6PYR4kji1duu_G720zXTUpDWIkNx58RZ69eQ9m8AZrFbuQFRhS1C5yveNmkWahN8sgdBdcWoUYpmxg8Ujpr0DEYPluwmUatPgsRQ=w883-h662-no"/>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0169" t="32726" r="3786" b="20720"/>
          <a:stretch/>
        </p:blipFill>
        <p:spPr bwMode="auto">
          <a:xfrm>
            <a:off x="1223890" y="2039816"/>
            <a:ext cx="4994031" cy="20257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lh3.googleusercontent.com/Hj1ULEMo4VNVJ3zcsavNPsG69K7EWqX8m69BZfsxfO0j_C3QxN9ms1AzRkWEUu97Gx_Qe8PafztHCvCVcwQc4DzwFVKNiT1k3jszCIKjm8DCBCgb8k01rE2_Go49fmNyVVS5aZUfrZ6SNIBkzgAdgb4THC4p5vzFwlHVN9HJ7sUFuuRTFEAH4FTi0CBppPJdXWFv9N0shPUBrCayK7iytKT8a9WWiduZlXpwYgqbENrW0wkW7dA55EVONXtXZX3nFbznI9bR1W9HmDyHqItr4QFR0u7okHCGlbZGE9pr9CmAZ5cL_Jq6aoI7_UpO2BmE305fGDQ2UwYe_iNpyRy8fNWbuaBcwe5Ybu4VOckv7utRdaiZGBS51A7P1kv-unJvCUahyu-Y3zXtBBTk0VFeAhT_zMp8ByKMD52Fl1o-corwSxN2vqRGFMUL3opV7UXc8mY9ETNe6PXhS_c8jfZDKxXp8r8h7To8sgLJXL9Md5G7gwL4vZOyCBUIIDOGSnsSq4i0yBFkPybfpJkPht4p5OAt-iBgajcBkR0V9w5-AiLjTS5ENXXEx4o2h_AHwPIBVfvUU7863RuW9KeFuxW7QJeh2dKYiHm8djELEvUbvQ=w883-h662-no"/>
          <p:cNvPicPr>
            <a:picLocks noChangeAspect="1" noChangeArrowheads="1"/>
          </p:cNvPicPr>
          <p:nvPr/>
        </p:nvPicPr>
        <p:blipFill rotWithShape="1">
          <a:blip r:embed="rId3">
            <a:extLst>
              <a:ext uri="{28A0092B-C50C-407E-A947-70E740481C1C}">
                <a14:useLocalDpi xmlns:a14="http://schemas.microsoft.com/office/drawing/2010/main" val="0"/>
              </a:ext>
            </a:extLst>
          </a:blip>
          <a:srcRect l="34112" t="25651" r="21397" b="10543"/>
          <a:stretch/>
        </p:blipFill>
        <p:spPr bwMode="auto">
          <a:xfrm>
            <a:off x="7272997" y="2067952"/>
            <a:ext cx="3742006" cy="4023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06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EXACTITUD Y PRECISIÓN</a:t>
            </a:r>
            <a:endParaRPr lang="es-CO" dirty="0"/>
          </a:p>
        </p:txBody>
      </p:sp>
      <p:sp>
        <p:nvSpPr>
          <p:cNvPr id="3" name="Marcador de contenido 2"/>
          <p:cNvSpPr>
            <a:spLocks noGrp="1"/>
          </p:cNvSpPr>
          <p:nvPr>
            <p:ph idx="1"/>
          </p:nvPr>
        </p:nvSpPr>
        <p:spPr/>
        <p:txBody>
          <a:bodyPr/>
          <a:lstStyle/>
          <a:p>
            <a:endParaRPr lang="es-CO" dirty="0"/>
          </a:p>
        </p:txBody>
      </p:sp>
      <p:pic>
        <p:nvPicPr>
          <p:cNvPr id="6" name="Imagen 5"/>
          <p:cNvPicPr/>
          <p:nvPr/>
        </p:nvPicPr>
        <p:blipFill>
          <a:blip r:embed="rId2"/>
          <a:stretch>
            <a:fillRect/>
          </a:stretch>
        </p:blipFill>
        <p:spPr>
          <a:xfrm>
            <a:off x="2477196" y="2006575"/>
            <a:ext cx="7524933" cy="1468145"/>
          </a:xfrm>
          <a:prstGeom prst="rect">
            <a:avLst/>
          </a:prstGeom>
        </p:spPr>
      </p:pic>
      <p:pic>
        <p:nvPicPr>
          <p:cNvPr id="4" name="Imagen 3"/>
          <p:cNvPicPr>
            <a:picLocks noChangeAspect="1"/>
          </p:cNvPicPr>
          <p:nvPr/>
        </p:nvPicPr>
        <p:blipFill>
          <a:blip r:embed="rId3"/>
          <a:stretch>
            <a:fillRect/>
          </a:stretch>
        </p:blipFill>
        <p:spPr>
          <a:xfrm>
            <a:off x="2942384" y="4125165"/>
            <a:ext cx="6753590" cy="1630177"/>
          </a:xfrm>
          <a:prstGeom prst="rect">
            <a:avLst/>
          </a:prstGeom>
        </p:spPr>
      </p:pic>
    </p:spTree>
    <p:extLst>
      <p:ext uri="{BB962C8B-B14F-4D97-AF65-F5344CB8AC3E}">
        <p14:creationId xmlns:p14="http://schemas.microsoft.com/office/powerpoint/2010/main" val="3532721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ESTRUCTURA DE PROGRAMACION</a:t>
            </a:r>
            <a:endParaRPr lang="es-CO" dirty="0"/>
          </a:p>
        </p:txBody>
      </p:sp>
      <p:pic>
        <p:nvPicPr>
          <p:cNvPr id="5" name="Imagen 4"/>
          <p:cNvPicPr>
            <a:picLocks noChangeAspect="1"/>
          </p:cNvPicPr>
          <p:nvPr/>
        </p:nvPicPr>
        <p:blipFill>
          <a:blip r:embed="rId2"/>
          <a:stretch>
            <a:fillRect/>
          </a:stretch>
        </p:blipFill>
        <p:spPr>
          <a:xfrm>
            <a:off x="1242368" y="2795078"/>
            <a:ext cx="3146108" cy="1757603"/>
          </a:xfrm>
          <a:prstGeom prst="rect">
            <a:avLst/>
          </a:prstGeom>
        </p:spPr>
      </p:pic>
      <p:sp>
        <p:nvSpPr>
          <p:cNvPr id="7" name="Flecha derecha 6"/>
          <p:cNvSpPr/>
          <p:nvPr/>
        </p:nvSpPr>
        <p:spPr>
          <a:xfrm>
            <a:off x="4388476" y="3474256"/>
            <a:ext cx="1766808" cy="399245"/>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CO">
              <a:solidFill>
                <a:schemeClr val="tx1"/>
              </a:solidFill>
            </a:endParaRPr>
          </a:p>
        </p:txBody>
      </p:sp>
      <p:pic>
        <p:nvPicPr>
          <p:cNvPr id="8" name="Imagen 7"/>
          <p:cNvPicPr/>
          <p:nvPr/>
        </p:nvPicPr>
        <p:blipFill>
          <a:blip r:embed="rId3">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4" name="Imagen 3"/>
          <p:cNvPicPr>
            <a:picLocks noChangeAspect="1"/>
          </p:cNvPicPr>
          <p:nvPr/>
        </p:nvPicPr>
        <p:blipFill>
          <a:blip r:embed="rId4"/>
          <a:stretch>
            <a:fillRect/>
          </a:stretch>
        </p:blipFill>
        <p:spPr>
          <a:xfrm>
            <a:off x="6194713" y="2540403"/>
            <a:ext cx="3429000" cy="2266950"/>
          </a:xfrm>
          <a:prstGeom prst="rect">
            <a:avLst/>
          </a:prstGeom>
        </p:spPr>
      </p:pic>
    </p:spTree>
    <p:extLst>
      <p:ext uri="{BB962C8B-B14F-4D97-AF65-F5344CB8AC3E}">
        <p14:creationId xmlns:p14="http://schemas.microsoft.com/office/powerpoint/2010/main" val="2378713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COMERCIALIZACION </a:t>
            </a:r>
            <a:endParaRPr lang="es-CO" dirty="0"/>
          </a:p>
        </p:txBody>
      </p:sp>
      <p:pic>
        <p:nvPicPr>
          <p:cNvPr id="5" name="Imagen 4"/>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3" name="Imagen 2"/>
          <p:cNvPicPr>
            <a:picLocks noChangeAspect="1"/>
          </p:cNvPicPr>
          <p:nvPr/>
        </p:nvPicPr>
        <p:blipFill>
          <a:blip r:embed="rId3"/>
          <a:stretch>
            <a:fillRect/>
          </a:stretch>
        </p:blipFill>
        <p:spPr>
          <a:xfrm>
            <a:off x="3079099" y="2248996"/>
            <a:ext cx="6033802" cy="3201609"/>
          </a:xfrm>
          <a:prstGeom prst="rect">
            <a:avLst/>
          </a:prstGeom>
        </p:spPr>
      </p:pic>
    </p:spTree>
    <p:extLst>
      <p:ext uri="{BB962C8B-B14F-4D97-AF65-F5344CB8AC3E}">
        <p14:creationId xmlns:p14="http://schemas.microsoft.com/office/powerpoint/2010/main" val="5966234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DOSIFICACION  </a:t>
            </a:r>
            <a:endParaRPr lang="es-CO" dirty="0"/>
          </a:p>
        </p:txBody>
      </p:sp>
      <p:pic>
        <p:nvPicPr>
          <p:cNvPr id="5" name="Imagen 4"/>
          <p:cNvPicPr>
            <a:picLocks noChangeAspect="1"/>
          </p:cNvPicPr>
          <p:nvPr/>
        </p:nvPicPr>
        <p:blipFill>
          <a:blip r:embed="rId2"/>
          <a:stretch>
            <a:fillRect/>
          </a:stretch>
        </p:blipFill>
        <p:spPr>
          <a:xfrm>
            <a:off x="364901" y="1690688"/>
            <a:ext cx="11462197" cy="4635724"/>
          </a:xfrm>
          <a:prstGeom prst="rect">
            <a:avLst/>
          </a:prstGeom>
        </p:spPr>
      </p:pic>
      <p:pic>
        <p:nvPicPr>
          <p:cNvPr id="4" name="Imagen 3"/>
          <p:cNvPicPr/>
          <p:nvPr/>
        </p:nvPicPr>
        <p:blipFill>
          <a:blip r:embed="rId3">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spTree>
    <p:extLst>
      <p:ext uri="{BB962C8B-B14F-4D97-AF65-F5344CB8AC3E}">
        <p14:creationId xmlns:p14="http://schemas.microsoft.com/office/powerpoint/2010/main" val="3919431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REGISTRO</a:t>
            </a:r>
            <a:endParaRPr lang="es-CO" dirty="0"/>
          </a:p>
        </p:txBody>
      </p:sp>
      <p:pic>
        <p:nvPicPr>
          <p:cNvPr id="4" name="Marcador de contenido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15175" y="1910809"/>
            <a:ext cx="4391696" cy="4052109"/>
          </a:xfrm>
          <a:prstGeom prst="rect">
            <a:avLst/>
          </a:prstGeom>
          <a:noFill/>
          <a:ln>
            <a:noFill/>
          </a:ln>
        </p:spPr>
      </p:pic>
      <p:pic>
        <p:nvPicPr>
          <p:cNvPr id="5" name="Imagen 4"/>
          <p:cNvPicPr/>
          <p:nvPr/>
        </p:nvPicPr>
        <p:blipFill>
          <a:blip r:embed="rId3">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spTree>
    <p:extLst>
      <p:ext uri="{BB962C8B-B14F-4D97-AF65-F5344CB8AC3E}">
        <p14:creationId xmlns:p14="http://schemas.microsoft.com/office/powerpoint/2010/main" val="41852059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CONFIGURACION RELOJ Y CREDITOS</a:t>
            </a:r>
            <a:endParaRPr lang="es-CO" dirty="0"/>
          </a:p>
        </p:txBody>
      </p:sp>
      <p:pic>
        <p:nvPicPr>
          <p:cNvPr id="6" name="Imagen 5"/>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7" name="Imagen 6"/>
          <p:cNvPicPr>
            <a:picLocks noChangeAspect="1"/>
          </p:cNvPicPr>
          <p:nvPr/>
        </p:nvPicPr>
        <p:blipFill>
          <a:blip r:embed="rId3"/>
          <a:stretch>
            <a:fillRect/>
          </a:stretch>
        </p:blipFill>
        <p:spPr>
          <a:xfrm>
            <a:off x="2928468" y="1885548"/>
            <a:ext cx="6172599" cy="1437202"/>
          </a:xfrm>
          <a:prstGeom prst="rect">
            <a:avLst/>
          </a:prstGeom>
        </p:spPr>
      </p:pic>
      <p:pic>
        <p:nvPicPr>
          <p:cNvPr id="8" name="Imagen 7"/>
          <p:cNvPicPr>
            <a:picLocks noChangeAspect="1"/>
          </p:cNvPicPr>
          <p:nvPr/>
        </p:nvPicPr>
        <p:blipFill>
          <a:blip r:embed="rId4"/>
          <a:stretch>
            <a:fillRect/>
          </a:stretch>
        </p:blipFill>
        <p:spPr>
          <a:xfrm>
            <a:off x="2928468" y="3928057"/>
            <a:ext cx="6193345" cy="2252125"/>
          </a:xfrm>
          <a:prstGeom prst="rect">
            <a:avLst/>
          </a:prstGeom>
        </p:spPr>
      </p:pic>
    </p:spTree>
    <p:extLst>
      <p:ext uri="{BB962C8B-B14F-4D97-AF65-F5344CB8AC3E}">
        <p14:creationId xmlns:p14="http://schemas.microsoft.com/office/powerpoint/2010/main" val="3450303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110539"/>
          </a:xfrm>
        </p:spPr>
        <p:txBody>
          <a:bodyPr/>
          <a:lstStyle/>
          <a:p>
            <a:pPr algn="ctr"/>
            <a:r>
              <a:rPr lang="es-CO" dirty="0" smtClean="0"/>
              <a:t>DISEÑO DE PCB</a:t>
            </a:r>
            <a:endParaRPr lang="es-CO" dirty="0"/>
          </a:p>
        </p:txBody>
      </p:sp>
      <p:sp>
        <p:nvSpPr>
          <p:cNvPr id="3" name="Marcador de contenido 2"/>
          <p:cNvSpPr>
            <a:spLocks noGrp="1"/>
          </p:cNvSpPr>
          <p:nvPr>
            <p:ph idx="1"/>
          </p:nvPr>
        </p:nvSpPr>
        <p:spPr/>
        <p:txBody>
          <a:bodyPr/>
          <a:lstStyle/>
          <a:p>
            <a:endParaRPr lang="es-CO" dirty="0"/>
          </a:p>
        </p:txBody>
      </p:sp>
      <p:pic>
        <p:nvPicPr>
          <p:cNvPr id="4" name="Imagen 3"/>
          <p:cNvPicPr/>
          <p:nvPr/>
        </p:nvPicPr>
        <p:blipFill>
          <a:blip r:embed="rId2" cstate="print"/>
          <a:stretch>
            <a:fillRect/>
          </a:stretch>
        </p:blipFill>
        <p:spPr>
          <a:xfrm>
            <a:off x="838201" y="1600918"/>
            <a:ext cx="3465786" cy="23106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Imagen 4"/>
          <p:cNvPicPr/>
          <p:nvPr/>
        </p:nvPicPr>
        <p:blipFill>
          <a:blip r:embed="rId3" cstate="print"/>
          <a:stretch>
            <a:fillRect/>
          </a:stretch>
        </p:blipFill>
        <p:spPr>
          <a:xfrm>
            <a:off x="7838635" y="1605759"/>
            <a:ext cx="3660228" cy="2300923"/>
          </a:xfrm>
          <a:prstGeom prst="rect">
            <a:avLst/>
          </a:prstGeom>
        </p:spPr>
      </p:pic>
      <p:pic>
        <p:nvPicPr>
          <p:cNvPr id="6" name="Imagen 5"/>
          <p:cNvPicPr/>
          <p:nvPr/>
        </p:nvPicPr>
        <p:blipFill>
          <a:blip r:embed="rId4" cstate="print"/>
          <a:stretch>
            <a:fillRect/>
          </a:stretch>
        </p:blipFill>
        <p:spPr>
          <a:xfrm>
            <a:off x="4303987" y="4001294"/>
            <a:ext cx="3534648" cy="2525630"/>
          </a:xfrm>
          <a:prstGeom prst="rect">
            <a:avLst/>
          </a:prstGeom>
        </p:spPr>
      </p:pic>
      <p:pic>
        <p:nvPicPr>
          <p:cNvPr id="9" name="Imagen 8"/>
          <p:cNvPicPr/>
          <p:nvPr/>
        </p:nvPicPr>
        <p:blipFill>
          <a:blip r:embed="rId5">
            <a:extLst>
              <a:ext uri="{28A0092B-C50C-407E-A947-70E740481C1C}">
                <a14:useLocalDpi xmlns:a14="http://schemas.microsoft.com/office/drawing/2010/main" val="0"/>
              </a:ext>
            </a:extLst>
          </a:blip>
          <a:srcRect l="69077" t="43891" r="19153" b="40436"/>
          <a:stretch>
            <a:fillRect/>
          </a:stretch>
        </p:blipFill>
        <p:spPr bwMode="auto">
          <a:xfrm>
            <a:off x="10783793" y="0"/>
            <a:ext cx="1366203" cy="1233297"/>
          </a:xfrm>
          <a:prstGeom prst="rect">
            <a:avLst/>
          </a:prstGeom>
          <a:noFill/>
          <a:ln w="9525">
            <a:noFill/>
            <a:miter lim="800000"/>
            <a:headEnd/>
            <a:tailEnd/>
          </a:ln>
        </p:spPr>
      </p:pic>
    </p:spTree>
    <p:extLst>
      <p:ext uri="{BB962C8B-B14F-4D97-AF65-F5344CB8AC3E}">
        <p14:creationId xmlns:p14="http://schemas.microsoft.com/office/powerpoint/2010/main" val="35012105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O"/>
          </a:p>
        </p:txBody>
      </p:sp>
      <p:pic>
        <p:nvPicPr>
          <p:cNvPr id="4" name="Marcador de contenido 3"/>
          <p:cNvPicPr>
            <a:picLocks noGrp="1"/>
          </p:cNvPicPr>
          <p:nvPr>
            <p:ph idx="1"/>
          </p:nvPr>
        </p:nvPicPr>
        <p:blipFill>
          <a:blip r:embed="rId2" cstate="print"/>
          <a:stretch>
            <a:fillRect/>
          </a:stretch>
        </p:blipFill>
        <p:spPr>
          <a:xfrm>
            <a:off x="1610710" y="2017873"/>
            <a:ext cx="3670738" cy="2575112"/>
          </a:xfrm>
          <a:prstGeom prst="rect">
            <a:avLst/>
          </a:prstGeom>
        </p:spPr>
      </p:pic>
      <p:pic>
        <p:nvPicPr>
          <p:cNvPr id="5" name="Imagen 4"/>
          <p:cNvPicPr/>
          <p:nvPr/>
        </p:nvPicPr>
        <p:blipFill rotWithShape="1">
          <a:blip r:embed="rId3" cstate="print"/>
          <a:srcRect r="1857"/>
          <a:stretch/>
        </p:blipFill>
        <p:spPr>
          <a:xfrm>
            <a:off x="6747641" y="2017872"/>
            <a:ext cx="4209393" cy="2575113"/>
          </a:xfrm>
          <a:prstGeom prst="rect">
            <a:avLst/>
          </a:prstGeom>
        </p:spPr>
      </p:pic>
      <p:pic>
        <p:nvPicPr>
          <p:cNvPr id="6" name="Imagen 5"/>
          <p:cNvPicPr/>
          <p:nvPr/>
        </p:nvPicPr>
        <p:blipFill>
          <a:blip r:embed="rId4">
            <a:extLst>
              <a:ext uri="{28A0092B-C50C-407E-A947-70E740481C1C}">
                <a14:useLocalDpi xmlns:a14="http://schemas.microsoft.com/office/drawing/2010/main" val="0"/>
              </a:ext>
            </a:extLst>
          </a:blip>
          <a:srcRect l="69077" t="43891" r="19153" b="40436"/>
          <a:stretch>
            <a:fillRect/>
          </a:stretch>
        </p:blipFill>
        <p:spPr bwMode="auto">
          <a:xfrm>
            <a:off x="10783793" y="-15766"/>
            <a:ext cx="1366203" cy="1233297"/>
          </a:xfrm>
          <a:prstGeom prst="rect">
            <a:avLst/>
          </a:prstGeom>
          <a:noFill/>
          <a:ln w="9525">
            <a:noFill/>
            <a:miter lim="800000"/>
            <a:headEnd/>
            <a:tailEnd/>
          </a:ln>
        </p:spPr>
      </p:pic>
    </p:spTree>
    <p:extLst>
      <p:ext uri="{BB962C8B-B14F-4D97-AF65-F5344CB8AC3E}">
        <p14:creationId xmlns:p14="http://schemas.microsoft.com/office/powerpoint/2010/main" val="181463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INTRODUCCION </a:t>
            </a:r>
            <a:endParaRPr lang="es-CO" dirty="0"/>
          </a:p>
        </p:txBody>
      </p:sp>
      <p:sp>
        <p:nvSpPr>
          <p:cNvPr id="3" name="Marcador de contenido 2"/>
          <p:cNvSpPr>
            <a:spLocks noGrp="1"/>
          </p:cNvSpPr>
          <p:nvPr>
            <p:ph idx="1"/>
          </p:nvPr>
        </p:nvSpPr>
        <p:spPr>
          <a:xfrm>
            <a:off x="838200" y="1440180"/>
            <a:ext cx="10515600" cy="5052060"/>
          </a:xfrm>
        </p:spPr>
        <p:txBody>
          <a:bodyPr>
            <a:normAutofit/>
          </a:bodyPr>
          <a:lstStyle/>
          <a:p>
            <a:pPr marL="0" indent="0" algn="just">
              <a:buNone/>
            </a:pPr>
            <a:r>
              <a:rPr lang="es-CO" dirty="0" smtClean="0"/>
              <a:t>Las aplicaciones del conocimiento científico y el desarrollo de la tecnología permiten al ser humano solucionar diferentes problemas que se presentan en las actividades diarias que se desempeñan.</a:t>
            </a:r>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2050" name="Picture 2" descr="https://lh3.googleusercontent.com/QupotsMx7xtprf67mRJWGzftPp1WSbJdEI-vuKNPYpfO-Y8t_auCLMAox6EUruNRRoSIRDblRkMHnyRECauB2VAcXgsC6KZv12yXLk_ssFw3d8-K1t79u1SPpfaZQEbWHCfzCQrZktg0DnKwTuYkGxyn2VPHyq8dGvhPx1VyIhPiahNQeVj5Jh-Rxu0-ItVRZ31AYrXGPET_sktSZ1CgLCmJVcwsX0jefk4DxJ6USOFbmpLnm0ihr6nhPWXK-qJGWG75xw6_7WZn49Atp3l88XAUkEQk_2oOUtkuFJPMbzwvNBIbXZzZPrmtUonVqTU-7qb_cUFzvj70ju37rJ97xXr3HcswdSwnyO6r4VCEAR1DUSoodg8DGCysb4t4ZUaxK1YOXCUN5zryTUhiJqgbK2hc4eY4b_S3epEUxu2VNTN7squ4-OFUubUG4wpyg57-Nv_pt_wdqchctipPAo0GgDOyevKYBXQCU4fwUfj0U_bDKydLEEFk9xLOg3oDO3BWO7Di925qXrJuwrh0_DhaXz67zWU1nnbSINMWEMzsOW4_JFgcwSewnuTtTgCwrN9qQUb6UqqjIG7vyiZLW8Nto2RV2fTIvhBcDWUAGDUQGw=w883-h662-n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438" y="2758430"/>
            <a:ext cx="6709893" cy="3733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649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INDICADOR DE PESO</a:t>
            </a:r>
            <a:endParaRPr lang="es-CO" dirty="0"/>
          </a:p>
        </p:txBody>
      </p:sp>
      <p:pic>
        <p:nvPicPr>
          <p:cNvPr id="10" name="Imagen 9"/>
          <p:cNvPicPr>
            <a:picLocks noChangeAspect="1"/>
          </p:cNvPicPr>
          <p:nvPr/>
        </p:nvPicPr>
        <p:blipFill>
          <a:blip r:embed="rId2"/>
          <a:stretch>
            <a:fillRect/>
          </a:stretch>
        </p:blipFill>
        <p:spPr>
          <a:xfrm>
            <a:off x="1705170" y="4204657"/>
            <a:ext cx="3576144" cy="18204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Imagen 10"/>
          <p:cNvPicPr>
            <a:picLocks noChangeAspect="1"/>
          </p:cNvPicPr>
          <p:nvPr/>
        </p:nvPicPr>
        <p:blipFill>
          <a:blip r:embed="rId3"/>
          <a:stretch>
            <a:fillRect/>
          </a:stretch>
        </p:blipFill>
        <p:spPr>
          <a:xfrm>
            <a:off x="6731877" y="4305496"/>
            <a:ext cx="3253568" cy="17106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Imagen 5"/>
          <p:cNvPicPr/>
          <p:nvPr/>
        </p:nvPicPr>
        <p:blipFill>
          <a:blip r:embed="rId4">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9" name="Imagen 8"/>
          <p:cNvPicPr/>
          <p:nvPr/>
        </p:nvPicPr>
        <p:blipFill>
          <a:blip r:embed="rId5" cstate="print"/>
          <a:stretch>
            <a:fillRect/>
          </a:stretch>
        </p:blipFill>
        <p:spPr>
          <a:xfrm>
            <a:off x="1705169" y="1690688"/>
            <a:ext cx="3576144" cy="1903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Imagen 11"/>
          <p:cNvPicPr/>
          <p:nvPr/>
        </p:nvPicPr>
        <p:blipFill>
          <a:blip r:embed="rId6" cstate="print"/>
          <a:stretch>
            <a:fillRect/>
          </a:stretch>
        </p:blipFill>
        <p:spPr>
          <a:xfrm>
            <a:off x="6714939" y="1690688"/>
            <a:ext cx="3270506" cy="1903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50181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BASCULA GANADERA SENSOR TIPO S</a:t>
            </a:r>
            <a:endParaRPr lang="es-CO" dirty="0"/>
          </a:p>
        </p:txBody>
      </p:sp>
      <p:sp>
        <p:nvSpPr>
          <p:cNvPr id="3" name="Marcador de contenido 2"/>
          <p:cNvSpPr>
            <a:spLocks noGrp="1"/>
          </p:cNvSpPr>
          <p:nvPr>
            <p:ph idx="1"/>
          </p:nvPr>
        </p:nvSpPr>
        <p:spPr>
          <a:xfrm>
            <a:off x="838200" y="1825625"/>
            <a:ext cx="4596685" cy="4351338"/>
          </a:xfrm>
        </p:spPr>
        <p:txBody>
          <a:bodyPr/>
          <a:lstStyle/>
          <a:p>
            <a:pPr marL="0" indent="0">
              <a:buNone/>
            </a:pPr>
            <a:r>
              <a:rPr lang="es-CO" dirty="0" smtClean="0"/>
              <a:t> </a:t>
            </a:r>
            <a:endParaRPr lang="es-CO" dirty="0"/>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8105" y="4380699"/>
            <a:ext cx="2589741" cy="1942306"/>
          </a:xfrm>
          <a:prstGeom prst="rect">
            <a:avLst/>
          </a:prstGeom>
        </p:spPr>
      </p:pic>
      <p:pic>
        <p:nvPicPr>
          <p:cNvPr id="6" name="Imagen 5"/>
          <p:cNvPicPr/>
          <p:nvPr/>
        </p:nvPicPr>
        <p:blipFill>
          <a:blip r:embed="rId3">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7" name="Imagen 6"/>
          <p:cNvPicPr/>
          <p:nvPr/>
        </p:nvPicPr>
        <p:blipFill>
          <a:blip r:embed="rId4" cstate="print"/>
          <a:stretch>
            <a:fillRect/>
          </a:stretch>
        </p:blipFill>
        <p:spPr>
          <a:xfrm>
            <a:off x="2412100" y="4355537"/>
            <a:ext cx="2806286" cy="1992630"/>
          </a:xfrm>
          <a:prstGeom prst="rect">
            <a:avLst/>
          </a:prstGeom>
        </p:spPr>
      </p:pic>
      <p:pic>
        <p:nvPicPr>
          <p:cNvPr id="8" name="Imagen 7"/>
          <p:cNvPicPr/>
          <p:nvPr/>
        </p:nvPicPr>
        <p:blipFill rotWithShape="1">
          <a:blip r:embed="rId5" cstate="print"/>
          <a:srcRect t="9930" b="17098"/>
          <a:stretch/>
        </p:blipFill>
        <p:spPr>
          <a:xfrm>
            <a:off x="1258916" y="1581826"/>
            <a:ext cx="1514475" cy="2419468"/>
          </a:xfrm>
          <a:prstGeom prst="rect">
            <a:avLst/>
          </a:prstGeom>
        </p:spPr>
      </p:pic>
      <p:pic>
        <p:nvPicPr>
          <p:cNvPr id="9" name="Imagen 8"/>
          <p:cNvPicPr/>
          <p:nvPr/>
        </p:nvPicPr>
        <p:blipFill>
          <a:blip r:embed="rId6" cstate="print"/>
          <a:stretch>
            <a:fillRect/>
          </a:stretch>
        </p:blipFill>
        <p:spPr>
          <a:xfrm>
            <a:off x="4434547" y="1905390"/>
            <a:ext cx="3028950" cy="1716405"/>
          </a:xfrm>
          <a:prstGeom prst="rect">
            <a:avLst/>
          </a:prstGeom>
        </p:spPr>
      </p:pic>
      <p:pic>
        <p:nvPicPr>
          <p:cNvPr id="10" name="Imagen 9"/>
          <p:cNvPicPr/>
          <p:nvPr/>
        </p:nvPicPr>
        <p:blipFill>
          <a:blip r:embed="rId7" cstate="print"/>
          <a:stretch>
            <a:fillRect/>
          </a:stretch>
        </p:blipFill>
        <p:spPr>
          <a:xfrm>
            <a:off x="9034844" y="1531791"/>
            <a:ext cx="1857375" cy="2439035"/>
          </a:xfrm>
          <a:prstGeom prst="rect">
            <a:avLst/>
          </a:prstGeom>
        </p:spPr>
      </p:pic>
    </p:spTree>
    <p:extLst>
      <p:ext uri="{BB962C8B-B14F-4D97-AF65-F5344CB8AC3E}">
        <p14:creationId xmlns:p14="http://schemas.microsoft.com/office/powerpoint/2010/main" val="342837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b="1" dirty="0"/>
              <a:t>POWER BANK </a:t>
            </a:r>
            <a:endParaRPr lang="es-CO" dirty="0"/>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715116799"/>
              </p:ext>
            </p:extLst>
          </p:nvPr>
        </p:nvGraphicFramePr>
        <p:xfrm>
          <a:off x="2484787" y="2516863"/>
          <a:ext cx="3281045" cy="2454693"/>
        </p:xfrm>
        <a:graphic>
          <a:graphicData uri="http://schemas.openxmlformats.org/drawingml/2006/table">
            <a:tbl>
              <a:tblPr firstRow="1" firstCol="1" bandRow="1">
                <a:tableStyleId>{5C22544A-7EE6-4342-B048-85BDC9FD1C3A}</a:tableStyleId>
              </a:tblPr>
              <a:tblGrid>
                <a:gridCol w="1647190"/>
                <a:gridCol w="1633855"/>
              </a:tblGrid>
              <a:tr h="310461">
                <a:tc>
                  <a:txBody>
                    <a:bodyPr/>
                    <a:lstStyle/>
                    <a:p>
                      <a:pPr>
                        <a:lnSpc>
                          <a:spcPct val="107000"/>
                        </a:lnSpc>
                        <a:spcAft>
                          <a:spcPts val="0"/>
                        </a:spcAft>
                        <a:tabLst>
                          <a:tab pos="876300" algn="l"/>
                        </a:tabLst>
                      </a:pPr>
                      <a:r>
                        <a:rPr lang="es-CO" sz="1200">
                          <a:effectLst/>
                        </a:rPr>
                        <a:t>Modelo	</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ES900</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10461">
                <a:tc>
                  <a:txBody>
                    <a:bodyPr/>
                    <a:lstStyle/>
                    <a:p>
                      <a:pPr>
                        <a:lnSpc>
                          <a:spcPct val="107000"/>
                        </a:lnSpc>
                        <a:spcAft>
                          <a:spcPts val="0"/>
                        </a:spcAft>
                      </a:pPr>
                      <a:r>
                        <a:rPr lang="es-CO" sz="1200">
                          <a:effectLst/>
                        </a:rPr>
                        <a:t>Batería de Li-polímero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12000 mAh</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20329">
                <a:tc>
                  <a:txBody>
                    <a:bodyPr/>
                    <a:lstStyle/>
                    <a:p>
                      <a:pPr>
                        <a:lnSpc>
                          <a:spcPct val="107000"/>
                        </a:lnSpc>
                        <a:spcAft>
                          <a:spcPts val="0"/>
                        </a:spcAft>
                      </a:pPr>
                      <a:r>
                        <a:rPr lang="es-CO" sz="1200">
                          <a:effectLst/>
                        </a:rPr>
                        <a:t>Cargador solar</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5v/200 mAh</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71598">
                <a:tc>
                  <a:txBody>
                    <a:bodyPr/>
                    <a:lstStyle/>
                    <a:p>
                      <a:pPr>
                        <a:lnSpc>
                          <a:spcPct val="107000"/>
                        </a:lnSpc>
                        <a:spcAft>
                          <a:spcPts val="0"/>
                        </a:spcAft>
                      </a:pPr>
                      <a:r>
                        <a:rPr lang="es-CO" sz="1200">
                          <a:effectLst/>
                        </a:rPr>
                        <a:t>Input</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DC 5V/2ª</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10461">
                <a:tc>
                  <a:txBody>
                    <a:bodyPr/>
                    <a:lstStyle/>
                    <a:p>
                      <a:pPr>
                        <a:lnSpc>
                          <a:spcPct val="107000"/>
                        </a:lnSpc>
                        <a:spcAft>
                          <a:spcPts val="0"/>
                        </a:spcAft>
                      </a:pPr>
                      <a:r>
                        <a:rPr lang="es-CO" sz="1200">
                          <a:effectLst/>
                        </a:rPr>
                        <a:t>Output 1</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DC 5V/1ª</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10461">
                <a:tc>
                  <a:txBody>
                    <a:bodyPr/>
                    <a:lstStyle/>
                    <a:p>
                      <a:pPr>
                        <a:lnSpc>
                          <a:spcPct val="107000"/>
                        </a:lnSpc>
                        <a:spcAft>
                          <a:spcPts val="0"/>
                        </a:spcAft>
                      </a:pPr>
                      <a:r>
                        <a:rPr lang="es-CO" sz="1200">
                          <a:effectLst/>
                        </a:rPr>
                        <a:t>Output 2</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DC 5V/2ª</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10461">
                <a:tc>
                  <a:txBody>
                    <a:bodyPr/>
                    <a:lstStyle/>
                    <a:p>
                      <a:pPr>
                        <a:lnSpc>
                          <a:spcPct val="107000"/>
                        </a:lnSpc>
                        <a:spcAft>
                          <a:spcPts val="0"/>
                        </a:spcAft>
                      </a:pPr>
                      <a:r>
                        <a:rPr lang="es-CO" sz="1200">
                          <a:effectLst/>
                        </a:rPr>
                        <a:t>Peso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a:effectLst/>
                        </a:rPr>
                        <a:t>212 g</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10461">
                <a:tc>
                  <a:txBody>
                    <a:bodyPr/>
                    <a:lstStyle/>
                    <a:p>
                      <a:pPr>
                        <a:lnSpc>
                          <a:spcPct val="107000"/>
                        </a:lnSpc>
                        <a:spcAft>
                          <a:spcPts val="0"/>
                        </a:spcAft>
                      </a:pPr>
                      <a:r>
                        <a:rPr lang="es-CO" sz="1200">
                          <a:effectLst/>
                        </a:rPr>
                        <a:t>Tamaño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s-CO" sz="1200" dirty="0">
                          <a:effectLst/>
                        </a:rPr>
                        <a:t>144 * 78 * 18 mm</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783793" y="0"/>
            <a:ext cx="1366203" cy="1233297"/>
          </a:xfrm>
          <a:prstGeom prst="rect">
            <a:avLst/>
          </a:prstGeom>
          <a:noFill/>
          <a:ln w="9525">
            <a:noFill/>
            <a:miter lim="800000"/>
            <a:headEnd/>
            <a:tailEnd/>
          </a:ln>
        </p:spPr>
      </p:pic>
      <p:pic>
        <p:nvPicPr>
          <p:cNvPr id="6" name="Imagen 5"/>
          <p:cNvPicPr/>
          <p:nvPr/>
        </p:nvPicPr>
        <p:blipFill>
          <a:blip r:embed="rId3" cstate="print"/>
          <a:stretch>
            <a:fillRect/>
          </a:stretch>
        </p:blipFill>
        <p:spPr>
          <a:xfrm>
            <a:off x="7285311" y="2469766"/>
            <a:ext cx="2571750" cy="2486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489459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COSTOS</a:t>
            </a:r>
            <a:br>
              <a:rPr lang="es-CO" dirty="0" smtClean="0"/>
            </a:br>
            <a:endParaRPr lang="es-CO" dirty="0"/>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557607193"/>
              </p:ext>
            </p:extLst>
          </p:nvPr>
        </p:nvGraphicFramePr>
        <p:xfrm>
          <a:off x="2824655" y="2032458"/>
          <a:ext cx="6542690" cy="3548454"/>
        </p:xfrm>
        <a:graphic>
          <a:graphicData uri="http://schemas.openxmlformats.org/drawingml/2006/table">
            <a:tbl>
              <a:tblPr firstRow="1" firstCol="1" bandRow="1">
                <a:tableStyleId>{5C22544A-7EE6-4342-B048-85BDC9FD1C3A}</a:tableStyleId>
              </a:tblPr>
              <a:tblGrid>
                <a:gridCol w="935685"/>
                <a:gridCol w="3412289"/>
                <a:gridCol w="2194716"/>
              </a:tblGrid>
              <a:tr h="368734">
                <a:tc>
                  <a:txBody>
                    <a:bodyPr/>
                    <a:lstStyle/>
                    <a:p>
                      <a:pPr algn="ctr">
                        <a:spcAft>
                          <a:spcPts val="0"/>
                        </a:spcAft>
                      </a:pPr>
                      <a:r>
                        <a:rPr lang="es-CO" sz="1200" dirty="0" smtClean="0">
                          <a:solidFill>
                            <a:schemeClr val="tx1"/>
                          </a:solidFill>
                          <a:effectLst/>
                          <a:latin typeface="+mn-lt"/>
                          <a:ea typeface="+mn-ea"/>
                          <a:cs typeface="+mn-cs"/>
                        </a:rPr>
                        <a:t>CANTIDAD</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b="1" dirty="0" smtClean="0">
                          <a:solidFill>
                            <a:schemeClr val="tx1"/>
                          </a:solidFill>
                          <a:effectLst/>
                        </a:rPr>
                        <a:t>COMPONENTE</a:t>
                      </a:r>
                      <a:endParaRPr lang="es-CO" sz="1200" b="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b="1" dirty="0" smtClean="0">
                          <a:solidFill>
                            <a:schemeClr val="tx1"/>
                          </a:solidFill>
                          <a:effectLst/>
                        </a:rPr>
                        <a:t>PRECIO</a:t>
                      </a:r>
                      <a:r>
                        <a:rPr lang="es-CO" sz="1200" b="1" baseline="0" dirty="0" smtClean="0">
                          <a:solidFill>
                            <a:schemeClr val="tx1"/>
                          </a:solidFill>
                          <a:effectLst/>
                        </a:rPr>
                        <a:t> </a:t>
                      </a:r>
                      <a:endParaRPr lang="es-CO" sz="1200" b="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a:effectLst/>
                        </a:rPr>
                        <a:t>Lcd 4*20</a:t>
                      </a:r>
                      <a:endParaRPr lang="es-CO"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$ 55.000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a:effectLst/>
                        </a:rPr>
                        <a:t>Teclado 4*4</a:t>
                      </a:r>
                      <a:endParaRPr lang="es-CO"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$ 9.000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ctr">
                        <a:spcAft>
                          <a:spcPts val="0"/>
                        </a:spcAft>
                      </a:pPr>
                      <a:r>
                        <a:rPr lang="es-CO" sz="1200" dirty="0">
                          <a:solidFill>
                            <a:schemeClr val="tx1"/>
                          </a:solidFill>
                          <a:effectLst/>
                        </a:rPr>
                        <a:t>2</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dirty="0" smtClean="0">
                          <a:effectLst/>
                        </a:rPr>
                        <a:t>Celda</a:t>
                      </a:r>
                      <a:r>
                        <a:rPr lang="es-CO" sz="1200" baseline="0" dirty="0" smtClean="0">
                          <a:effectLst/>
                        </a:rPr>
                        <a:t> de carga tipo viga</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$ 40.000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14655">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dirty="0">
                          <a:effectLst/>
                        </a:rPr>
                        <a:t>Conector para celda de carga.</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$ 5.500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a:effectLst/>
                        </a:rPr>
                        <a:t>Váquela </a:t>
                      </a:r>
                      <a:endParaRPr lang="es-CO"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$ 28.000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294989">
                <a:tc>
                  <a:txBody>
                    <a:bodyPr/>
                    <a:lstStyle/>
                    <a:p>
                      <a:pPr algn="ctr">
                        <a:spcAft>
                          <a:spcPts val="0"/>
                        </a:spcAft>
                      </a:pPr>
                      <a:r>
                        <a:rPr lang="es-CO" sz="1200" dirty="0">
                          <a:solidFill>
                            <a:schemeClr val="tx1"/>
                          </a:solidFill>
                          <a:effectLst/>
                        </a:rPr>
                        <a:t> </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dirty="0">
                          <a:effectLst/>
                        </a:rPr>
                        <a:t>Resistencia, regleta, bases, cableado.</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$ 40.000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a:effectLst/>
                        </a:rPr>
                        <a:t>Caja en acero inoxidable </a:t>
                      </a:r>
                      <a:endParaRPr lang="es-CO"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$ 100.000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57672">
                <a:tc>
                  <a:txBody>
                    <a:bodyPr/>
                    <a:lstStyle/>
                    <a:p>
                      <a:pPr algn="ctr">
                        <a:spcAft>
                          <a:spcPts val="0"/>
                        </a:spcAft>
                      </a:pPr>
                      <a:r>
                        <a:rPr lang="es-CO" sz="1200" dirty="0">
                          <a:solidFill>
                            <a:schemeClr val="tx1"/>
                          </a:solidFill>
                          <a:effectLst/>
                        </a:rPr>
                        <a:t>1</a:t>
                      </a:r>
                      <a:endParaRPr lang="es-CO" sz="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dirty="0">
                          <a:effectLst/>
                        </a:rPr>
                        <a:t>Cargador portátil con luz solar.</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$ 90.000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r h="368734">
                <a:tc>
                  <a:txBody>
                    <a:bodyPr/>
                    <a:lstStyle/>
                    <a:p>
                      <a:pPr algn="just">
                        <a:spcAft>
                          <a:spcPts val="0"/>
                        </a:spcAft>
                      </a:pPr>
                      <a:r>
                        <a:rPr lang="es-CO" sz="1200" dirty="0">
                          <a:effectLst/>
                        </a:rPr>
                        <a:t> </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CO" sz="1200" dirty="0">
                          <a:effectLst/>
                        </a:rPr>
                        <a:t>	TOTAL</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200" dirty="0">
                          <a:effectLst/>
                        </a:rPr>
                        <a:t>$ 367.500</a:t>
                      </a:r>
                      <a:endParaRPr lang="es-CO"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1075831" y="23355"/>
            <a:ext cx="1116169" cy="1004551"/>
          </a:xfrm>
          <a:prstGeom prst="rect">
            <a:avLst/>
          </a:prstGeom>
          <a:noFill/>
          <a:ln w="9525">
            <a:noFill/>
            <a:miter lim="800000"/>
            <a:headEnd/>
            <a:tailEnd/>
          </a:ln>
        </p:spPr>
      </p:pic>
    </p:spTree>
    <p:extLst>
      <p:ext uri="{BB962C8B-B14F-4D97-AF65-F5344CB8AC3E}">
        <p14:creationId xmlns:p14="http://schemas.microsoft.com/office/powerpoint/2010/main" val="34442212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COSTO BENEFICIÓ</a:t>
            </a:r>
            <a:endParaRPr lang="es-CO" dirty="0"/>
          </a:p>
        </p:txBody>
      </p:sp>
      <p:sp>
        <p:nvSpPr>
          <p:cNvPr id="3" name="Marcador de contenido 2"/>
          <p:cNvSpPr>
            <a:spLocks noGrp="1"/>
          </p:cNvSpPr>
          <p:nvPr>
            <p:ph idx="1"/>
          </p:nvPr>
        </p:nvSpPr>
        <p:spPr/>
        <p:txBody>
          <a:bodyPr/>
          <a:lstStyle/>
          <a:p>
            <a:pPr marL="0" indent="0">
              <a:buNone/>
            </a:pPr>
            <a:endParaRPr lang="es-CO" dirty="0" smtClean="0"/>
          </a:p>
          <a:p>
            <a:pPr marL="0" indent="0">
              <a:buNone/>
            </a:pPr>
            <a:r>
              <a:rPr lang="es-CO" dirty="0" smtClean="0"/>
              <a:t>BASCULA: $8.000.000 aprox.</a:t>
            </a:r>
          </a:p>
          <a:p>
            <a:pPr marL="0" indent="0">
              <a:buNone/>
            </a:pPr>
            <a:r>
              <a:rPr lang="es-CO" dirty="0" smtClean="0"/>
              <a:t>5 Kg POR ANIMAL</a:t>
            </a:r>
          </a:p>
          <a:p>
            <a:pPr marL="0" indent="0">
              <a:buNone/>
            </a:pPr>
            <a:r>
              <a:rPr lang="es-CO" dirty="0" smtClean="0"/>
              <a:t>100 ANIMALES MENSUALMENTE </a:t>
            </a:r>
          </a:p>
          <a:p>
            <a:pPr marL="0" indent="0">
              <a:buNone/>
            </a:pPr>
            <a:r>
              <a:rPr lang="es-CO" dirty="0" smtClean="0"/>
              <a:t>TOTAL: 500 Kg/mes </a:t>
            </a:r>
          </a:p>
          <a:p>
            <a:pPr marL="0" indent="0">
              <a:buNone/>
            </a:pPr>
            <a:endParaRPr lang="es-CO" dirty="0"/>
          </a:p>
        </p:txBody>
      </p:sp>
      <p:pic>
        <p:nvPicPr>
          <p:cNvPr id="2050" name="Picture 2" descr="Resultado de imagen para bascula para ganado bovin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5559" y="1502628"/>
            <a:ext cx="3540234" cy="467433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p:nvPr/>
        </p:nvPicPr>
        <p:blipFill>
          <a:blip r:embed="rId3">
            <a:extLst>
              <a:ext uri="{28A0092B-C50C-407E-A947-70E740481C1C}">
                <a14:useLocalDpi xmlns:a14="http://schemas.microsoft.com/office/drawing/2010/main" val="0"/>
              </a:ext>
            </a:extLst>
          </a:blip>
          <a:srcRect l="69077" t="43891" r="19153" b="40436"/>
          <a:stretch>
            <a:fillRect/>
          </a:stretch>
        </p:blipFill>
        <p:spPr bwMode="auto">
          <a:xfrm>
            <a:off x="10783793" y="0"/>
            <a:ext cx="1366203" cy="1233297"/>
          </a:xfrm>
          <a:prstGeom prst="rect">
            <a:avLst/>
          </a:prstGeom>
          <a:noFill/>
          <a:ln w="9525">
            <a:noFill/>
            <a:miter lim="800000"/>
            <a:headEnd/>
            <a:tailEnd/>
          </a:ln>
        </p:spPr>
      </p:pic>
    </p:spTree>
    <p:extLst>
      <p:ext uri="{BB962C8B-B14F-4D97-AF65-F5344CB8AC3E}">
        <p14:creationId xmlns:p14="http://schemas.microsoft.com/office/powerpoint/2010/main" val="35860625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
            <a:ext cx="10515600" cy="1004551"/>
          </a:xfrm>
        </p:spPr>
        <p:txBody>
          <a:bodyPr/>
          <a:lstStyle/>
          <a:p>
            <a:pPr algn="ctr"/>
            <a:r>
              <a:rPr lang="es-CO" dirty="0" smtClean="0"/>
              <a:t>CONCLUSIONES </a:t>
            </a:r>
            <a:endParaRPr lang="es-CO" dirty="0"/>
          </a:p>
        </p:txBody>
      </p:sp>
      <p:sp>
        <p:nvSpPr>
          <p:cNvPr id="3" name="Marcador de contenido 2"/>
          <p:cNvSpPr>
            <a:spLocks noGrp="1"/>
          </p:cNvSpPr>
          <p:nvPr>
            <p:ph idx="1"/>
          </p:nvPr>
        </p:nvSpPr>
        <p:spPr>
          <a:xfrm>
            <a:off x="838200" y="1004552"/>
            <a:ext cx="10515600" cy="5525037"/>
          </a:xfrm>
        </p:spPr>
        <p:txBody>
          <a:bodyPr>
            <a:normAutofit fontScale="92500" lnSpcReduction="10000"/>
          </a:bodyPr>
          <a:lstStyle/>
          <a:p>
            <a:pPr lvl="0" algn="just"/>
            <a:r>
              <a:rPr lang="es-CO" sz="2600" dirty="0"/>
              <a:t>Se logra diseñar un indicador de peso, apto para una celda de carga tipo viga (prototipo de báscula) y una celda de carga tipo S, de esta forma se logra beneficiar la comunidad ganadera. </a:t>
            </a:r>
          </a:p>
          <a:p>
            <a:pPr lvl="0" algn="just"/>
            <a:r>
              <a:rPr lang="es-CO" sz="2600" dirty="0"/>
              <a:t>Se logra las dos metas propuestas en este proyecto, ya que se logra mejorar la comercialización y por otro lado la dosificación de medicamentos del ganado, favorable para la comunidad ganadera que es una gran parte del territorio colombiano.</a:t>
            </a:r>
          </a:p>
          <a:p>
            <a:pPr lvl="0" algn="just"/>
            <a:r>
              <a:rPr lang="es-CO" sz="2600" dirty="0"/>
              <a:t>L</a:t>
            </a:r>
            <a:r>
              <a:rPr lang="es-CO" sz="2600" dirty="0" smtClean="0"/>
              <a:t>a </a:t>
            </a:r>
            <a:r>
              <a:rPr lang="es-CO" sz="2600" dirty="0"/>
              <a:t>implementación </a:t>
            </a:r>
            <a:r>
              <a:rPr lang="es-CO" sz="2600" dirty="0" smtClean="0"/>
              <a:t>del prototipo se uso inicialmente el </a:t>
            </a:r>
            <a:r>
              <a:rPr lang="es-CO" sz="2600" dirty="0"/>
              <a:t>FSR </a:t>
            </a:r>
            <a:r>
              <a:rPr lang="es-CO" sz="2600" dirty="0" smtClean="0"/>
              <a:t>logrando </a:t>
            </a:r>
            <a:r>
              <a:rPr lang="es-CO" sz="2600" dirty="0"/>
              <a:t>que el indicador </a:t>
            </a:r>
            <a:r>
              <a:rPr lang="es-CO" sz="2600" dirty="0" smtClean="0"/>
              <a:t>electrónico funcionara; su </a:t>
            </a:r>
            <a:r>
              <a:rPr lang="es-CO" sz="2600" dirty="0"/>
              <a:t>implementación </a:t>
            </a:r>
            <a:r>
              <a:rPr lang="es-CO" sz="2600" dirty="0" smtClean="0"/>
              <a:t>descubrió </a:t>
            </a:r>
            <a:r>
              <a:rPr lang="es-CO" sz="2600" dirty="0"/>
              <a:t>que es muy inestable</a:t>
            </a:r>
            <a:r>
              <a:rPr lang="es-CO" sz="2600" dirty="0" smtClean="0"/>
              <a:t>, </a:t>
            </a:r>
            <a:r>
              <a:rPr lang="es-CO" sz="2600" dirty="0"/>
              <a:t>se acondiciono el sensor para que presentara el error más </a:t>
            </a:r>
            <a:r>
              <a:rPr lang="es-CO" sz="2600" dirty="0" smtClean="0"/>
              <a:t>bajo, en razón a la inestabilidad del sensor FSR, se determina utilizar un </a:t>
            </a:r>
            <a:r>
              <a:rPr lang="es-CO" sz="2600" dirty="0"/>
              <a:t>sensor tipo viga para mejorar la medida en gramos, </a:t>
            </a:r>
            <a:r>
              <a:rPr lang="es-CO" sz="2600" dirty="0" smtClean="0"/>
              <a:t>siendo más </a:t>
            </a:r>
            <a:r>
              <a:rPr lang="es-CO" sz="2600" dirty="0"/>
              <a:t>estable y exacta.</a:t>
            </a:r>
          </a:p>
          <a:p>
            <a:pPr lvl="0" algn="just"/>
            <a:r>
              <a:rPr lang="es-CO" sz="2600" dirty="0"/>
              <a:t>Se acondiciono el sensor tipo S, </a:t>
            </a:r>
            <a:r>
              <a:rPr lang="es-CO" sz="2600" dirty="0" smtClean="0"/>
              <a:t> instalado </a:t>
            </a:r>
            <a:r>
              <a:rPr lang="es-CO" sz="2600" dirty="0"/>
              <a:t>en la hacienda Santa Bárbara del Municipio de Tuta, Boyacá. Mostrando en el indicador de peso electrónico el valor en </a:t>
            </a:r>
            <a:r>
              <a:rPr lang="es-CO" sz="2600" dirty="0" smtClean="0"/>
              <a:t>kg, comparada esta </a:t>
            </a:r>
            <a:r>
              <a:rPr lang="es-CO" sz="2600" dirty="0"/>
              <a:t>medida con </a:t>
            </a:r>
            <a:r>
              <a:rPr lang="es-CO" sz="2600" dirty="0" smtClean="0"/>
              <a:t>la del </a:t>
            </a:r>
            <a:r>
              <a:rPr lang="es-CO" sz="2600" dirty="0"/>
              <a:t>indicador mecánico (romana) situada </a:t>
            </a:r>
            <a:r>
              <a:rPr lang="es-CO" sz="2600" dirty="0" smtClean="0"/>
              <a:t>allí mismo, se obtuvo </a:t>
            </a:r>
            <a:r>
              <a:rPr lang="es-CO" sz="2600" dirty="0"/>
              <a:t>un error </a:t>
            </a:r>
            <a:r>
              <a:rPr lang="es-CO" sz="2600" dirty="0" smtClean="0"/>
              <a:t>o </a:t>
            </a:r>
            <a:r>
              <a:rPr lang="es-CO" sz="2600" dirty="0"/>
              <a:t>desfase respecto </a:t>
            </a:r>
            <a:r>
              <a:rPr lang="es-CO" sz="2600" dirty="0" smtClean="0"/>
              <a:t>a esta ultima </a:t>
            </a:r>
            <a:r>
              <a:rPr lang="es-CO" sz="2600" dirty="0"/>
              <a:t>de 10 </a:t>
            </a:r>
            <a:r>
              <a:rPr lang="es-CO" sz="2600" dirty="0" smtClean="0"/>
              <a:t>kg </a:t>
            </a:r>
            <a:r>
              <a:rPr lang="es-CO" sz="2600" dirty="0"/>
              <a:t>aproximadamente.</a:t>
            </a:r>
          </a:p>
          <a:p>
            <a:pPr marL="0" indent="0" algn="just">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1075831" y="1"/>
            <a:ext cx="1116169" cy="1004551"/>
          </a:xfrm>
          <a:prstGeom prst="rect">
            <a:avLst/>
          </a:prstGeom>
          <a:noFill/>
          <a:ln w="9525">
            <a:noFill/>
            <a:miter lim="800000"/>
            <a:headEnd/>
            <a:tailEnd/>
          </a:ln>
        </p:spPr>
      </p:pic>
    </p:spTree>
    <p:extLst>
      <p:ext uri="{BB962C8B-B14F-4D97-AF65-F5344CB8AC3E}">
        <p14:creationId xmlns:p14="http://schemas.microsoft.com/office/powerpoint/2010/main" val="399536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682580"/>
            <a:ext cx="10040007" cy="5494383"/>
          </a:xfrm>
        </p:spPr>
        <p:txBody>
          <a:bodyPr>
            <a:normAutofit/>
          </a:bodyPr>
          <a:lstStyle/>
          <a:p>
            <a:pPr lvl="0" algn="just"/>
            <a:r>
              <a:rPr lang="es-CO" sz="2400" dirty="0"/>
              <a:t>Se implementa un sistema de </a:t>
            </a:r>
            <a:r>
              <a:rPr lang="es-CO" sz="2400" dirty="0" smtClean="0"/>
              <a:t>alimentación de energía solar, </a:t>
            </a:r>
            <a:r>
              <a:rPr lang="es-CO" sz="2400" dirty="0"/>
              <a:t>apropiado para una movilización del indicador de peso</a:t>
            </a:r>
            <a:r>
              <a:rPr lang="es-CO" sz="2400" dirty="0" smtClean="0"/>
              <a:t>, logrando comodidad para el </a:t>
            </a:r>
            <a:r>
              <a:rPr lang="es-CO" sz="2400" dirty="0"/>
              <a:t>ganadero </a:t>
            </a:r>
            <a:r>
              <a:rPr lang="es-CO" sz="2400" dirty="0" smtClean="0"/>
              <a:t>en el momento </a:t>
            </a:r>
            <a:r>
              <a:rPr lang="es-CO" sz="2400" dirty="0"/>
              <a:t>de pesar ganado puesto que en sitios o en fincas carecen del suministro eléctrico tradicional, así se  implementa un sistema </a:t>
            </a:r>
            <a:r>
              <a:rPr lang="es-CO" sz="2400" dirty="0" smtClean="0"/>
              <a:t>recargable.</a:t>
            </a:r>
            <a:endParaRPr lang="es-CO" sz="2400" dirty="0"/>
          </a:p>
          <a:p>
            <a:pPr lvl="0" algn="just"/>
            <a:r>
              <a:rPr lang="es-CO" sz="2400" dirty="0"/>
              <a:t>Se realiza dos bases de </a:t>
            </a:r>
            <a:r>
              <a:rPr lang="es-CO" sz="2400" dirty="0" smtClean="0"/>
              <a:t>datos, se utiliza el software Excel </a:t>
            </a:r>
            <a:r>
              <a:rPr lang="es-CO" sz="2400" dirty="0" smtClean="0"/>
              <a:t>para la </a:t>
            </a:r>
            <a:r>
              <a:rPr lang="es-CO" sz="2400" dirty="0" smtClean="0"/>
              <a:t>primera base de datos así </a:t>
            </a:r>
            <a:r>
              <a:rPr lang="es-CO" sz="2400" dirty="0"/>
              <a:t>dar solución a la opción de dosificación respecto a los medicamentos más utilizados en el mercado de ganadero. </a:t>
            </a:r>
            <a:r>
              <a:rPr lang="es-CO" sz="2400" dirty="0" smtClean="0"/>
              <a:t>En la segunda </a:t>
            </a:r>
            <a:r>
              <a:rPr lang="es-CO" sz="2400" dirty="0"/>
              <a:t>base de datos se registra una serie de pesos para determinar cuánto a </a:t>
            </a:r>
            <a:r>
              <a:rPr lang="es-CO" sz="2400" dirty="0" smtClean="0"/>
              <a:t>ganado y/o perdido </a:t>
            </a:r>
            <a:r>
              <a:rPr lang="es-CO" sz="2400" dirty="0"/>
              <a:t>un animal en un determinado tiempo.</a:t>
            </a:r>
          </a:p>
          <a:p>
            <a:pPr lvl="0" algn="just"/>
            <a:r>
              <a:rPr lang="es-CO" sz="2400" dirty="0"/>
              <a:t>A futuro se podrá incluir aplicaciones, como lo es una impresora y un sistema de transferencia vía internet, que se adecue a la necesidad de cada ganadero, respecto a esto se lograra un mejor aprovechamiento de cada </a:t>
            </a:r>
            <a:r>
              <a:rPr lang="es-CO" sz="2400" dirty="0" smtClean="0"/>
              <a:t>báscula para </a:t>
            </a:r>
            <a:r>
              <a:rPr lang="es-CO" sz="2400" dirty="0"/>
              <a:t>una rentabilidad de cada hato ganadero, pues hay distintos propósitos como lo es el engorde de ganado para sacrificio o un hato lechero. </a:t>
            </a:r>
          </a:p>
          <a:p>
            <a:pPr marL="0" indent="0">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1075831" y="0"/>
            <a:ext cx="1116169" cy="1004551"/>
          </a:xfrm>
          <a:prstGeom prst="rect">
            <a:avLst/>
          </a:prstGeom>
          <a:noFill/>
          <a:ln w="9525">
            <a:noFill/>
            <a:miter lim="800000"/>
            <a:headEnd/>
            <a:tailEnd/>
          </a:ln>
        </p:spPr>
      </p:pic>
    </p:spTree>
    <p:extLst>
      <p:ext uri="{BB962C8B-B14F-4D97-AF65-F5344CB8AC3E}">
        <p14:creationId xmlns:p14="http://schemas.microsoft.com/office/powerpoint/2010/main" val="4064603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66989" y="579549"/>
            <a:ext cx="10515600" cy="1545465"/>
          </a:xfrm>
        </p:spPr>
        <p:txBody>
          <a:bodyPr/>
          <a:lstStyle/>
          <a:p>
            <a:pPr algn="ctr"/>
            <a:r>
              <a:rPr lang="es-CO" dirty="0" smtClean="0"/>
              <a:t>BIBLIOGRAFIA </a:t>
            </a:r>
            <a:endParaRPr lang="es-CO" dirty="0"/>
          </a:p>
        </p:txBody>
      </p:sp>
      <p:sp>
        <p:nvSpPr>
          <p:cNvPr id="4" name="Rectangle 1"/>
          <p:cNvSpPr>
            <a:spLocks noGrp="1" noChangeArrowheads="1"/>
          </p:cNvSpPr>
          <p:nvPr>
            <p:ph idx="1"/>
          </p:nvPr>
        </p:nvSpPr>
        <p:spPr bwMode="auto">
          <a:xfrm>
            <a:off x="966989" y="2426368"/>
            <a:ext cx="9220200" cy="307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Alciatore</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Histand</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B. (2007).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Introducción a la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mecatronica</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y los sistemas de medición.</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México: McGraw-Hill Interamericana.</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Antonio, C. S. (1998).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Instrumentacion</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Industrial.</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México: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Alfaomega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Basculas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Prometalicos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(s.f.).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Basculas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Prometalicos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Obtenido de Basculas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Prometalicos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http://www.prometalicos.com</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Carrión L, Ochoa D, Valverde J, . (2009).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Analisis</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del funcionamiento del sensor de fuerza resistivo (FSR).</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Cuenca.</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Figliola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R.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Beasley</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Donald, E. (2009).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Mediciones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Mecanicas</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Teoría y diseño.</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México: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Alfaomega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García, E. (2008).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Compilador C CCS y Simulador PROTEUS para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Microcontroladores</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PIC.</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México: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Alfaomega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Jesús, V. G. (Septiembre de 2011).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Identificación del Módulo de Elasticidad de Aluminio 6061 por Medio de la Medición de Deformación con Galgas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Obtenido de Identificación del Módulo de Elasticidad de Aluminio 6061 por Medio de la Medición de Deformación con Galgas: http://jupiter.utm.mx/~tesis_dig/11491.pdf</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LIZCANO GOMEZ R, PUENTES GOMEZ J, VALENZUELA SABOGAL C. (2005).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CONTROL PARA UN ROBOT ARTICULADO CON TRES GRADOS DE PATA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Obtenido de CONTROL PARA UN ROBOT ARTICULADO CON TRES GRADOS DE PATA: http://www.javeriana.edu.co/biblos/tesis/ingenieria/tesis98.pdf</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Mercado C. Cisneros J. Romero V. (2006).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Bascula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Electronica</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con PIC16F873.</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Zacatecas: Universidad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Autonoma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De Zacatecas.</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Murillo, R. (2006).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Amplificadores Operacionales .</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Colombia: Artes y Copias Alameda.</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Pallas, R. (2008).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Intrumentos</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Electrónicos Básicos.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México: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Alfaomega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Pérez, M. (2014). </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Introducción Electrónica.</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Madrid: Paraninfo.</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Velasco, J. (2009). </a:t>
            </a:r>
            <a:r>
              <a:rPr kumimoji="0" lang="es-ES" sz="1100" b="0" i="1"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Energias</a:t>
            </a:r>
            <a:r>
              <a:rPr kumimoji="0" lang="es-ES" sz="1100" b="0" i="1"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Renovables.</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Barcelona: </a:t>
            </a:r>
            <a:r>
              <a:rPr kumimoji="0" lang="es-ES" sz="1100" b="0" i="0" u="none" strike="noStrike" cap="none" normalizeH="0" baseline="0" dirty="0" err="1"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Reverté</a:t>
            </a:r>
            <a:r>
              <a:rPr kumimoji="0" lang="es-E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s-CO" sz="1100" b="0" i="0" u="none" strike="noStrike" cap="none" normalizeH="0" baseline="0" dirty="0" smtClean="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s-CO" sz="1800" b="0" i="0" u="none" strike="noStrike" cap="none" normalizeH="0" baseline="0" dirty="0" smtClean="0">
              <a:ln>
                <a:noFill/>
              </a:ln>
              <a:solidFill>
                <a:schemeClr val="tx1"/>
              </a:solidFill>
              <a:effectLst/>
              <a:latin typeface="Arial" panose="020B0604020202020204" pitchFamily="34" charset="0"/>
            </a:endParaRPr>
          </a:p>
        </p:txBody>
      </p:sp>
      <p:pic>
        <p:nvPicPr>
          <p:cNvPr id="5" name="Imagen 4"/>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783793" y="0"/>
            <a:ext cx="1366203" cy="1233297"/>
          </a:xfrm>
          <a:prstGeom prst="rect">
            <a:avLst/>
          </a:prstGeom>
          <a:noFill/>
          <a:ln w="9525">
            <a:noFill/>
            <a:miter lim="800000"/>
            <a:headEnd/>
            <a:tailEnd/>
          </a:ln>
        </p:spPr>
      </p:pic>
    </p:spTree>
    <p:extLst>
      <p:ext uri="{BB962C8B-B14F-4D97-AF65-F5344CB8AC3E}">
        <p14:creationId xmlns:p14="http://schemas.microsoft.com/office/powerpoint/2010/main" val="41040380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2678805"/>
            <a:ext cx="10515600" cy="3498157"/>
          </a:xfrm>
        </p:spPr>
        <p:txBody>
          <a:bodyPr/>
          <a:lstStyle/>
          <a:p>
            <a:pPr marL="0" indent="0" algn="ctr">
              <a:buNone/>
            </a:pPr>
            <a:r>
              <a:rPr lang="es-CO" sz="8800" dirty="0" smtClean="0"/>
              <a:t>GRACIAS….</a:t>
            </a:r>
            <a:endParaRPr lang="es-CO" sz="8800"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5357611"/>
            <a:ext cx="1366203" cy="1233297"/>
          </a:xfrm>
          <a:prstGeom prst="rect">
            <a:avLst/>
          </a:prstGeom>
          <a:noFill/>
          <a:ln w="9525">
            <a:noFill/>
            <a:miter lim="800000"/>
            <a:headEnd/>
            <a:tailEnd/>
          </a:ln>
        </p:spPr>
      </p:pic>
    </p:spTree>
    <p:extLst>
      <p:ext uri="{BB962C8B-B14F-4D97-AF65-F5344CB8AC3E}">
        <p14:creationId xmlns:p14="http://schemas.microsoft.com/office/powerpoint/2010/main" val="998764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412124"/>
            <a:ext cx="10515600" cy="5764839"/>
          </a:xfrm>
        </p:spPr>
        <p:txBody>
          <a:bodyPr/>
          <a:lstStyle/>
          <a:p>
            <a:pPr marL="0" indent="0" algn="just">
              <a:buNone/>
            </a:pPr>
            <a:endParaRPr lang="es-CO" dirty="0"/>
          </a:p>
          <a:p>
            <a:pPr marL="0" indent="0" algn="just">
              <a:buNone/>
            </a:pPr>
            <a:r>
              <a:rPr lang="es-CO" dirty="0" smtClean="0"/>
              <a:t>En </a:t>
            </a:r>
            <a:r>
              <a:rPr lang="es-CO" dirty="0"/>
              <a:t>este sentido, el presente proyecto desarrolla un prototipo de </a:t>
            </a:r>
            <a:r>
              <a:rPr lang="es-CO" dirty="0" smtClean="0"/>
              <a:t>báscula que </a:t>
            </a:r>
            <a:r>
              <a:rPr lang="es-CO" dirty="0"/>
              <a:t>permita a los campesinos y comerciantes obtener la información sobre el peso del ganado vivo, pues esta información es necesaria para su comercialización y la suministración </a:t>
            </a:r>
            <a:r>
              <a:rPr lang="es-CO" dirty="0" smtClean="0"/>
              <a:t>adecuada </a:t>
            </a:r>
            <a:r>
              <a:rPr lang="es-CO" dirty="0"/>
              <a:t>de medicamentos. </a:t>
            </a:r>
          </a:p>
          <a:p>
            <a:pPr marL="0" indent="0" algn="just">
              <a:buNone/>
            </a:pPr>
            <a:r>
              <a:rPr lang="es-CO" dirty="0"/>
              <a:t>La construcción de este prototipo de </a:t>
            </a:r>
            <a:r>
              <a:rPr lang="es-CO" dirty="0" smtClean="0"/>
              <a:t>báscula </a:t>
            </a:r>
            <a:r>
              <a:rPr lang="es-CO" dirty="0"/>
              <a:t>inició con un proceso de programación, en el que se definieron los puertos del microcontrolador para el teclado, la pantalla LCD, el reloj y el puerto analógico/digital. Asimismo, se realizaron los distintos menús, necesarios para la representación del indicador de peso.</a:t>
            </a:r>
          </a:p>
          <a:p>
            <a:pPr marL="0" indent="0">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1146220" y="1"/>
            <a:ext cx="1003775" cy="898634"/>
          </a:xfrm>
          <a:prstGeom prst="rect">
            <a:avLst/>
          </a:prstGeom>
          <a:noFill/>
          <a:ln w="9525">
            <a:noFill/>
            <a:miter lim="800000"/>
            <a:headEnd/>
            <a:tailEnd/>
          </a:ln>
        </p:spPr>
      </p:pic>
    </p:spTree>
    <p:extLst>
      <p:ext uri="{BB962C8B-B14F-4D97-AF65-F5344CB8AC3E}">
        <p14:creationId xmlns:p14="http://schemas.microsoft.com/office/powerpoint/2010/main" val="3701590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PROBLEMA</a:t>
            </a:r>
            <a:endParaRPr lang="es-CO" dirty="0"/>
          </a:p>
        </p:txBody>
      </p:sp>
      <p:sp>
        <p:nvSpPr>
          <p:cNvPr id="3" name="Marcador de contenido 2"/>
          <p:cNvSpPr>
            <a:spLocks noGrp="1"/>
          </p:cNvSpPr>
          <p:nvPr>
            <p:ph idx="1"/>
          </p:nvPr>
        </p:nvSpPr>
        <p:spPr>
          <a:xfrm>
            <a:off x="838200" y="1371600"/>
            <a:ext cx="10515600" cy="5486400"/>
          </a:xfrm>
        </p:spPr>
        <p:txBody>
          <a:bodyPr>
            <a:normAutofit/>
          </a:bodyPr>
          <a:lstStyle/>
          <a:p>
            <a:pPr marL="0" indent="0" algn="just">
              <a:buNone/>
            </a:pPr>
            <a:r>
              <a:rPr lang="es-CO" dirty="0" smtClean="0"/>
              <a:t>En regiones apartadas de Colombia la comercialización del ganado vivo se realiza mediante un sistema de medida llamado “al ojo”, por que dispositivos mecánicos como la “romana”, frecuentemente utilizados en estas regiones, no son aptos para esta labor.</a:t>
            </a:r>
          </a:p>
          <a:p>
            <a:pPr marL="0" indent="0" algn="just">
              <a:buNone/>
            </a:pPr>
            <a:endParaRPr lang="es-CO" dirty="0" smtClean="0"/>
          </a:p>
          <a:p>
            <a:pPr marL="0" indent="0">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pic>
        <p:nvPicPr>
          <p:cNvPr id="7" name="Imagen 6"/>
          <p:cNvPicPr/>
          <p:nvPr/>
        </p:nvPicPr>
        <p:blipFill>
          <a:blip r:embed="rId3" cstate="print"/>
          <a:stretch>
            <a:fillRect/>
          </a:stretch>
        </p:blipFill>
        <p:spPr>
          <a:xfrm>
            <a:off x="1195589" y="3419072"/>
            <a:ext cx="9800822" cy="3046121"/>
          </a:xfrm>
          <a:prstGeom prst="rect">
            <a:avLst/>
          </a:prstGeom>
        </p:spPr>
      </p:pic>
    </p:spTree>
    <p:extLst>
      <p:ext uri="{BB962C8B-B14F-4D97-AF65-F5344CB8AC3E}">
        <p14:creationId xmlns:p14="http://schemas.microsoft.com/office/powerpoint/2010/main" val="22379753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lgn="just">
              <a:buNone/>
            </a:pPr>
            <a:r>
              <a:rPr lang="es-CO" dirty="0"/>
              <a:t>Pero comercializar el ganado “al ojo” genera el siguiente  problema, dado que el peso no puede establecerse con exactitud, el valor del ganado no puede determinarse con precisión, perjudicando así al vendedor  y al  comprador. Un segundo problema relacionado con este patrón de medida radica en el modo como se suministran los medicamentos al ganado, pues para evitar una sobredosis de medicamentos, que genere efectos adversos, es necesario aproximarse al peso exacto del animal.</a:t>
            </a:r>
          </a:p>
          <a:p>
            <a:pPr marL="0" indent="0" algn="just">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783793" y="-15766"/>
            <a:ext cx="1366203" cy="1233297"/>
          </a:xfrm>
          <a:prstGeom prst="rect">
            <a:avLst/>
          </a:prstGeom>
          <a:noFill/>
          <a:ln w="9525">
            <a:noFill/>
            <a:miter lim="800000"/>
            <a:headEnd/>
            <a:tailEnd/>
          </a:ln>
        </p:spPr>
      </p:pic>
    </p:spTree>
    <p:extLst>
      <p:ext uri="{BB962C8B-B14F-4D97-AF65-F5344CB8AC3E}">
        <p14:creationId xmlns:p14="http://schemas.microsoft.com/office/powerpoint/2010/main" val="1914893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594360"/>
            <a:ext cx="10515600" cy="1760220"/>
          </a:xfrm>
        </p:spPr>
        <p:txBody>
          <a:bodyPr/>
          <a:lstStyle/>
          <a:p>
            <a:pPr algn="ctr"/>
            <a:r>
              <a:rPr lang="es-CO" b="1" dirty="0" smtClean="0"/>
              <a:t>OBJETIVO GENERAL</a:t>
            </a:r>
            <a:endParaRPr lang="es-CO" b="1" dirty="0"/>
          </a:p>
        </p:txBody>
      </p:sp>
      <p:sp>
        <p:nvSpPr>
          <p:cNvPr id="3" name="Marcador de contenido 2"/>
          <p:cNvSpPr>
            <a:spLocks noGrp="1"/>
          </p:cNvSpPr>
          <p:nvPr>
            <p:ph idx="1"/>
          </p:nvPr>
        </p:nvSpPr>
        <p:spPr>
          <a:xfrm>
            <a:off x="1686910" y="2628900"/>
            <a:ext cx="8245366" cy="3548063"/>
          </a:xfrm>
        </p:spPr>
        <p:txBody>
          <a:bodyPr/>
          <a:lstStyle/>
          <a:p>
            <a:pPr marL="0" lvl="0" indent="0" algn="just">
              <a:buNone/>
            </a:pPr>
            <a:endParaRPr lang="es-CO" dirty="0" smtClean="0"/>
          </a:p>
          <a:p>
            <a:pPr marL="0" lvl="0" indent="0" algn="just">
              <a:buNone/>
            </a:pPr>
            <a:r>
              <a:rPr lang="es-CO" dirty="0" smtClean="0"/>
              <a:t>Implementar </a:t>
            </a:r>
            <a:r>
              <a:rPr lang="es-CO" dirty="0"/>
              <a:t>un prototipo de báscula que permita pesar el ganado vivo con el fin de mejorar su comercialización y el bienestar del animal. </a:t>
            </a:r>
          </a:p>
          <a:p>
            <a:pPr marL="0" indent="0" algn="just">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spTree>
    <p:extLst>
      <p:ext uri="{BB962C8B-B14F-4D97-AF65-F5344CB8AC3E}">
        <p14:creationId xmlns:p14="http://schemas.microsoft.com/office/powerpoint/2010/main" val="4039559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
            <a:ext cx="10515600" cy="1325880"/>
          </a:xfrm>
        </p:spPr>
        <p:txBody>
          <a:bodyPr/>
          <a:lstStyle/>
          <a:p>
            <a:pPr algn="ctr"/>
            <a:r>
              <a:rPr lang="es-CO" dirty="0" smtClean="0"/>
              <a:t>OBJETIVOS ESPECIFICOS</a:t>
            </a:r>
            <a:endParaRPr lang="es-CO" dirty="0"/>
          </a:p>
        </p:txBody>
      </p:sp>
      <p:sp>
        <p:nvSpPr>
          <p:cNvPr id="3" name="Marcador de contenido 2"/>
          <p:cNvSpPr>
            <a:spLocks noGrp="1"/>
          </p:cNvSpPr>
          <p:nvPr>
            <p:ph idx="1"/>
          </p:nvPr>
        </p:nvSpPr>
        <p:spPr>
          <a:xfrm>
            <a:off x="838200" y="1325880"/>
            <a:ext cx="10515600" cy="5349239"/>
          </a:xfrm>
        </p:spPr>
        <p:txBody>
          <a:bodyPr>
            <a:normAutofit/>
          </a:bodyPr>
          <a:lstStyle/>
          <a:p>
            <a:pPr algn="just"/>
            <a:r>
              <a:rPr lang="es-CO" sz="2400" dirty="0" smtClean="0"/>
              <a:t>Diseñar </a:t>
            </a:r>
            <a:r>
              <a:rPr lang="es-CO" sz="2400" dirty="0"/>
              <a:t>un prototipo de báscula electrónico. Parametrizando y acondicionando </a:t>
            </a:r>
            <a:r>
              <a:rPr lang="es-CO" sz="2400" dirty="0" smtClean="0"/>
              <a:t>el </a:t>
            </a:r>
            <a:r>
              <a:rPr lang="es-CO" sz="2400" dirty="0"/>
              <a:t>sensores tipo </a:t>
            </a:r>
            <a:r>
              <a:rPr lang="es-CO" sz="2400" dirty="0" smtClean="0"/>
              <a:t>viga. </a:t>
            </a:r>
            <a:endParaRPr lang="es-CO" sz="2400" dirty="0"/>
          </a:p>
          <a:p>
            <a:pPr algn="just"/>
            <a:r>
              <a:rPr lang="es-CO" sz="2400" dirty="0"/>
              <a:t>Crear un software que permita calcular el peso, el valor y la dosis de medicamentos  a suministrar a cada bovino. </a:t>
            </a:r>
          </a:p>
          <a:p>
            <a:pPr lvl="0" algn="just"/>
            <a:r>
              <a:rPr lang="es-CO" sz="2400" dirty="0"/>
              <a:t>Probar y acondicionar el indicador </a:t>
            </a:r>
            <a:r>
              <a:rPr lang="es-CO" sz="2400" dirty="0" smtClean="0"/>
              <a:t> peso</a:t>
            </a:r>
            <a:r>
              <a:rPr lang="es-CO" sz="2400" dirty="0" smtClean="0"/>
              <a:t>, </a:t>
            </a:r>
            <a:r>
              <a:rPr lang="es-CO" sz="2400" dirty="0" smtClean="0"/>
              <a:t>en la </a:t>
            </a:r>
            <a:r>
              <a:rPr lang="es-CO" sz="2400" dirty="0"/>
              <a:t>báscula ganadera </a:t>
            </a:r>
            <a:r>
              <a:rPr lang="es-CO" sz="2400" dirty="0" smtClean="0"/>
              <a:t>de </a:t>
            </a:r>
            <a:r>
              <a:rPr lang="es-CO" sz="2400" dirty="0"/>
              <a:t>la hacienda Santa Bárbara del Municipio de Tuta, Boyacá. </a:t>
            </a:r>
          </a:p>
          <a:p>
            <a:pPr lvl="0" algn="just"/>
            <a:r>
              <a:rPr lang="es-CO" sz="2400" dirty="0"/>
              <a:t>Implementar un sistema de carga eléctrica para facilitar la alimentación y movilización de la báscula.    </a:t>
            </a:r>
          </a:p>
          <a:p>
            <a:pPr lvl="0" algn="just"/>
            <a:r>
              <a:rPr lang="es-CO" sz="2400" dirty="0"/>
              <a:t>Realizar una base de datos donde se encuentren las dosis de medicamentos respectivas al peso del bovino.</a:t>
            </a:r>
          </a:p>
          <a:p>
            <a:pPr lvl="0" algn="just"/>
            <a:r>
              <a:rPr lang="es-CO" sz="2400" dirty="0"/>
              <a:t>Determinar cuánto ha ganado o perdido de peso el bovino en un tiempo determinado.</a:t>
            </a:r>
          </a:p>
          <a:p>
            <a:pPr marL="0" indent="0">
              <a:buNone/>
            </a:pPr>
            <a:endParaRPr lang="es-CO" dirty="0"/>
          </a:p>
        </p:txBody>
      </p:sp>
      <p:pic>
        <p:nvPicPr>
          <p:cNvPr id="4" name="Imagen 3"/>
          <p:cNvPicPr/>
          <p:nvPr/>
        </p:nvPicPr>
        <p:blipFill>
          <a:blip r:embed="rId2">
            <a:extLst>
              <a:ext uri="{28A0092B-C50C-407E-A947-70E740481C1C}">
                <a14:useLocalDpi xmlns:a14="http://schemas.microsoft.com/office/drawing/2010/main" val="0"/>
              </a:ext>
            </a:extLst>
          </a:blip>
          <a:srcRect l="69077" t="43891" r="19153" b="40436"/>
          <a:stretch>
            <a:fillRect/>
          </a:stretch>
        </p:blipFill>
        <p:spPr bwMode="auto">
          <a:xfrm>
            <a:off x="10670698" y="0"/>
            <a:ext cx="1366203" cy="1233297"/>
          </a:xfrm>
          <a:prstGeom prst="rect">
            <a:avLst/>
          </a:prstGeom>
          <a:noFill/>
          <a:ln w="9525">
            <a:noFill/>
            <a:miter lim="800000"/>
            <a:headEnd/>
            <a:tailEnd/>
          </a:ln>
        </p:spPr>
      </p:pic>
    </p:spTree>
    <p:extLst>
      <p:ext uri="{BB962C8B-B14F-4D97-AF65-F5344CB8AC3E}">
        <p14:creationId xmlns:p14="http://schemas.microsoft.com/office/powerpoint/2010/main" val="297282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p:cNvSpPr/>
          <p:nvPr/>
        </p:nvSpPr>
        <p:spPr>
          <a:xfrm>
            <a:off x="804927" y="3224742"/>
            <a:ext cx="3216702" cy="3188935"/>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10" name="Rectángulo 9"/>
          <p:cNvSpPr/>
          <p:nvPr/>
        </p:nvSpPr>
        <p:spPr>
          <a:xfrm>
            <a:off x="804927" y="1442428"/>
            <a:ext cx="3136008" cy="1430105"/>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CO"/>
          </a:p>
        </p:txBody>
      </p:sp>
      <p:sp>
        <p:nvSpPr>
          <p:cNvPr id="2" name="Título 1"/>
          <p:cNvSpPr>
            <a:spLocks noGrp="1"/>
          </p:cNvSpPr>
          <p:nvPr>
            <p:ph type="title"/>
          </p:nvPr>
        </p:nvSpPr>
        <p:spPr/>
        <p:txBody>
          <a:bodyPr/>
          <a:lstStyle/>
          <a:p>
            <a:pPr algn="ctr"/>
            <a:r>
              <a:rPr lang="es-CO" dirty="0" smtClean="0"/>
              <a:t> ESQUEMA ELECTRONICO</a:t>
            </a:r>
            <a:endParaRPr lang="es-CO" dirty="0"/>
          </a:p>
        </p:txBody>
      </p:sp>
      <p:pic>
        <p:nvPicPr>
          <p:cNvPr id="4" name="Imagen 3"/>
          <p:cNvPicPr/>
          <p:nvPr/>
        </p:nvPicPr>
        <p:blipFill>
          <a:blip r:embed="rId2"/>
          <a:stretch>
            <a:fillRect/>
          </a:stretch>
        </p:blipFill>
        <p:spPr>
          <a:xfrm>
            <a:off x="2925114" y="1511575"/>
            <a:ext cx="939085" cy="1291809"/>
          </a:xfrm>
          <a:prstGeom prst="rect">
            <a:avLst/>
          </a:prstGeom>
        </p:spPr>
      </p:pic>
      <p:pic>
        <p:nvPicPr>
          <p:cNvPr id="5" name="Imagen 4"/>
          <p:cNvPicPr>
            <a:picLocks noChangeAspect="1"/>
          </p:cNvPicPr>
          <p:nvPr/>
        </p:nvPicPr>
        <p:blipFill>
          <a:blip r:embed="rId3"/>
          <a:stretch>
            <a:fillRect/>
          </a:stretch>
        </p:blipFill>
        <p:spPr>
          <a:xfrm>
            <a:off x="2382467" y="4173231"/>
            <a:ext cx="1584101" cy="1428707"/>
          </a:xfrm>
          <a:prstGeom prst="rect">
            <a:avLst/>
          </a:prstGeom>
        </p:spPr>
      </p:pic>
      <p:pic>
        <p:nvPicPr>
          <p:cNvPr id="6" name="Imagen 5"/>
          <p:cNvPicPr>
            <a:picLocks noChangeAspect="1"/>
          </p:cNvPicPr>
          <p:nvPr/>
        </p:nvPicPr>
        <p:blipFill>
          <a:blip r:embed="rId4"/>
          <a:stretch>
            <a:fillRect/>
          </a:stretch>
        </p:blipFill>
        <p:spPr>
          <a:xfrm>
            <a:off x="5686426" y="2231900"/>
            <a:ext cx="1323975" cy="2781300"/>
          </a:xfrm>
          <a:prstGeom prst="rect">
            <a:avLst/>
          </a:prstGeom>
        </p:spPr>
      </p:pic>
      <p:pic>
        <p:nvPicPr>
          <p:cNvPr id="7" name="Imagen 6"/>
          <p:cNvPicPr>
            <a:picLocks noChangeAspect="1"/>
          </p:cNvPicPr>
          <p:nvPr/>
        </p:nvPicPr>
        <p:blipFill>
          <a:blip r:embed="rId5"/>
          <a:stretch>
            <a:fillRect/>
          </a:stretch>
        </p:blipFill>
        <p:spPr>
          <a:xfrm>
            <a:off x="838200" y="1690982"/>
            <a:ext cx="1666875" cy="1104900"/>
          </a:xfrm>
          <a:prstGeom prst="rect">
            <a:avLst/>
          </a:prstGeom>
        </p:spPr>
      </p:pic>
      <p:pic>
        <p:nvPicPr>
          <p:cNvPr id="8" name="Imagen 7"/>
          <p:cNvPicPr>
            <a:picLocks noChangeAspect="1"/>
          </p:cNvPicPr>
          <p:nvPr/>
        </p:nvPicPr>
        <p:blipFill>
          <a:blip r:embed="rId6"/>
          <a:stretch>
            <a:fillRect/>
          </a:stretch>
        </p:blipFill>
        <p:spPr>
          <a:xfrm>
            <a:off x="883003" y="4649641"/>
            <a:ext cx="1530275" cy="1686536"/>
          </a:xfrm>
          <a:prstGeom prst="rect">
            <a:avLst/>
          </a:prstGeom>
        </p:spPr>
      </p:pic>
      <p:cxnSp>
        <p:nvCxnSpPr>
          <p:cNvPr id="14" name="Conector recto de flecha 13"/>
          <p:cNvCxnSpPr/>
          <p:nvPr/>
        </p:nvCxnSpPr>
        <p:spPr>
          <a:xfrm>
            <a:off x="3940935" y="2240921"/>
            <a:ext cx="1745491" cy="643943"/>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16" name="Conector recto de flecha 15"/>
          <p:cNvCxnSpPr>
            <a:stCxn id="11" idx="3"/>
          </p:cNvCxnSpPr>
          <p:nvPr/>
        </p:nvCxnSpPr>
        <p:spPr>
          <a:xfrm flipV="1">
            <a:off x="4021629" y="3806456"/>
            <a:ext cx="1664797" cy="1012754"/>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pic>
        <p:nvPicPr>
          <p:cNvPr id="17" name="Imagen 16"/>
          <p:cNvPicPr>
            <a:picLocks noChangeAspect="1"/>
          </p:cNvPicPr>
          <p:nvPr/>
        </p:nvPicPr>
        <p:blipFill>
          <a:blip r:embed="rId7"/>
          <a:stretch>
            <a:fillRect/>
          </a:stretch>
        </p:blipFill>
        <p:spPr>
          <a:xfrm>
            <a:off x="8923317" y="1654264"/>
            <a:ext cx="1571625" cy="1552575"/>
          </a:xfrm>
          <a:prstGeom prst="rect">
            <a:avLst/>
          </a:prstGeom>
        </p:spPr>
      </p:pic>
      <p:cxnSp>
        <p:nvCxnSpPr>
          <p:cNvPr id="19" name="Conector recto de flecha 18"/>
          <p:cNvCxnSpPr>
            <a:stCxn id="17" idx="1"/>
          </p:cNvCxnSpPr>
          <p:nvPr/>
        </p:nvCxnSpPr>
        <p:spPr>
          <a:xfrm flipH="1">
            <a:off x="7010401" y="2430552"/>
            <a:ext cx="1912916" cy="267845"/>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pic>
        <p:nvPicPr>
          <p:cNvPr id="22" name="Imagen 21"/>
          <p:cNvPicPr>
            <a:picLocks noChangeAspect="1"/>
          </p:cNvPicPr>
          <p:nvPr/>
        </p:nvPicPr>
        <p:blipFill>
          <a:blip r:embed="rId8"/>
          <a:stretch>
            <a:fillRect/>
          </a:stretch>
        </p:blipFill>
        <p:spPr>
          <a:xfrm>
            <a:off x="8138241" y="4356898"/>
            <a:ext cx="3215559" cy="1405659"/>
          </a:xfrm>
          <a:prstGeom prst="rect">
            <a:avLst/>
          </a:prstGeom>
        </p:spPr>
      </p:pic>
      <p:cxnSp>
        <p:nvCxnSpPr>
          <p:cNvPr id="24" name="Conector recto de flecha 23"/>
          <p:cNvCxnSpPr>
            <a:endCxn id="22" idx="1"/>
          </p:cNvCxnSpPr>
          <p:nvPr/>
        </p:nvCxnSpPr>
        <p:spPr>
          <a:xfrm>
            <a:off x="7010401" y="4687910"/>
            <a:ext cx="1127840" cy="371818"/>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pic>
        <p:nvPicPr>
          <p:cNvPr id="9" name="Imagen 8"/>
          <p:cNvPicPr>
            <a:picLocks noChangeAspect="1"/>
          </p:cNvPicPr>
          <p:nvPr/>
        </p:nvPicPr>
        <p:blipFill>
          <a:blip r:embed="rId9"/>
          <a:stretch>
            <a:fillRect/>
          </a:stretch>
        </p:blipFill>
        <p:spPr>
          <a:xfrm>
            <a:off x="825529" y="3460100"/>
            <a:ext cx="1575801" cy="1223563"/>
          </a:xfrm>
          <a:prstGeom prst="rect">
            <a:avLst/>
          </a:prstGeom>
        </p:spPr>
      </p:pic>
      <p:pic>
        <p:nvPicPr>
          <p:cNvPr id="18" name="Imagen 17"/>
          <p:cNvPicPr/>
          <p:nvPr/>
        </p:nvPicPr>
        <p:blipFill>
          <a:blip r:embed="rId10">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spTree>
    <p:extLst>
      <p:ext uri="{BB962C8B-B14F-4D97-AF65-F5344CB8AC3E}">
        <p14:creationId xmlns:p14="http://schemas.microsoft.com/office/powerpoint/2010/main" val="17613047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SENSOR FSR</a:t>
            </a:r>
            <a:endParaRPr lang="es-CO"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813330523"/>
              </p:ext>
            </p:extLst>
          </p:nvPr>
        </p:nvGraphicFramePr>
        <p:xfrm>
          <a:off x="142741" y="2018808"/>
          <a:ext cx="5974724" cy="299107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áfico 4"/>
          <p:cNvGraphicFramePr/>
          <p:nvPr>
            <p:extLst>
              <p:ext uri="{D42A27DB-BD31-4B8C-83A1-F6EECF244321}">
                <p14:modId xmlns:p14="http://schemas.microsoft.com/office/powerpoint/2010/main" val="967191472"/>
              </p:ext>
            </p:extLst>
          </p:nvPr>
        </p:nvGraphicFramePr>
        <p:xfrm>
          <a:off x="6622256" y="2218224"/>
          <a:ext cx="5419688" cy="2874281"/>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p:cNvPicPr/>
          <p:nvPr/>
        </p:nvPicPr>
        <p:blipFill>
          <a:blip r:embed="rId4">
            <a:extLst>
              <a:ext uri="{28A0092B-C50C-407E-A947-70E740481C1C}">
                <a14:useLocalDpi xmlns:a14="http://schemas.microsoft.com/office/drawing/2010/main" val="0"/>
              </a:ext>
            </a:extLst>
          </a:blip>
          <a:srcRect l="69077" t="43891" r="19153" b="40436"/>
          <a:stretch>
            <a:fillRect/>
          </a:stretch>
        </p:blipFill>
        <p:spPr bwMode="auto">
          <a:xfrm>
            <a:off x="10825797" y="0"/>
            <a:ext cx="1366203" cy="1233297"/>
          </a:xfrm>
          <a:prstGeom prst="rect">
            <a:avLst/>
          </a:prstGeom>
          <a:noFill/>
          <a:ln w="9525">
            <a:noFill/>
            <a:miter lim="800000"/>
            <a:headEnd/>
            <a:tailEnd/>
          </a:ln>
        </p:spPr>
      </p:pic>
    </p:spTree>
    <p:extLst>
      <p:ext uri="{BB962C8B-B14F-4D97-AF65-F5344CB8AC3E}">
        <p14:creationId xmlns:p14="http://schemas.microsoft.com/office/powerpoint/2010/main" val="409613262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6786</TotalTime>
  <Words>1274</Words>
  <Application>Microsoft Office PowerPoint</Application>
  <PresentationFormat>Panorámica</PresentationFormat>
  <Paragraphs>116</Paragraphs>
  <Slides>28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28</vt:i4>
      </vt:variant>
    </vt:vector>
  </HeadingPairs>
  <TitlesOfParts>
    <vt:vector size="33" baseType="lpstr">
      <vt:lpstr>Arial</vt:lpstr>
      <vt:lpstr>Calibri</vt:lpstr>
      <vt:lpstr>Calibri Light</vt:lpstr>
      <vt:lpstr>Times New Roman</vt:lpstr>
      <vt:lpstr>Tema de Office</vt:lpstr>
      <vt:lpstr>PROTOTIPO ELECTRONICO DE UNA BÁSCULA GANADERA</vt:lpstr>
      <vt:lpstr>INTRODUCCION </vt:lpstr>
      <vt:lpstr>Presentación de PowerPoint</vt:lpstr>
      <vt:lpstr>PROBLEMA</vt:lpstr>
      <vt:lpstr>Presentación de PowerPoint</vt:lpstr>
      <vt:lpstr>OBJETIVO GENERAL</vt:lpstr>
      <vt:lpstr>OBJETIVOS ESPECIFICOS</vt:lpstr>
      <vt:lpstr> ESQUEMA ELECTRONICO</vt:lpstr>
      <vt:lpstr>SENSOR FSR</vt:lpstr>
      <vt:lpstr>CELDA DE CARGA TIPO VIGA</vt:lpstr>
      <vt:lpstr>PATRÓN DE MEDIDA </vt:lpstr>
      <vt:lpstr>EXACTITUD Y PRECISIÓN</vt:lpstr>
      <vt:lpstr>ESTRUCTURA DE PROGRAMACION</vt:lpstr>
      <vt:lpstr>COMERCIALIZACION </vt:lpstr>
      <vt:lpstr>DOSIFICACION  </vt:lpstr>
      <vt:lpstr>REGISTRO</vt:lpstr>
      <vt:lpstr>CONFIGURACION RELOJ Y CREDITOS</vt:lpstr>
      <vt:lpstr>DISEÑO DE PCB</vt:lpstr>
      <vt:lpstr>Presentación de PowerPoint</vt:lpstr>
      <vt:lpstr>INDICADOR DE PESO</vt:lpstr>
      <vt:lpstr>BASCULA GANADERA SENSOR TIPO S</vt:lpstr>
      <vt:lpstr>POWER BANK </vt:lpstr>
      <vt:lpstr>COSTOS </vt:lpstr>
      <vt:lpstr>COSTO BENEFICIÓ</vt:lpstr>
      <vt:lpstr>CONCLUSIONES </vt:lpstr>
      <vt:lpstr>Presentación de PowerPoint</vt:lpstr>
      <vt:lpstr>BIBLIOGRAFIA </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PROTOTIPO ELECTRONICO DE UNA BASCULA GANADERA</dc:title>
  <dc:creator>Usuario</dc:creator>
  <cp:lastModifiedBy>Usuario</cp:lastModifiedBy>
  <cp:revision>69</cp:revision>
  <dcterms:created xsi:type="dcterms:W3CDTF">2017-05-15T17:51:08Z</dcterms:created>
  <dcterms:modified xsi:type="dcterms:W3CDTF">2017-11-01T19:48:12Z</dcterms:modified>
</cp:coreProperties>
</file>